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79" r:id="rId5"/>
    <p:sldId id="280" r:id="rId6"/>
    <p:sldId id="263" r:id="rId7"/>
    <p:sldId id="261" r:id="rId8"/>
    <p:sldId id="268" r:id="rId9"/>
    <p:sldId id="276" r:id="rId10"/>
    <p:sldId id="278" r:id="rId11"/>
    <p:sldId id="260" r:id="rId12"/>
    <p:sldId id="272" r:id="rId13"/>
    <p:sldId id="273" r:id="rId14"/>
    <p:sldId id="275" r:id="rId15"/>
    <p:sldId id="277" r:id="rId16"/>
    <p:sldId id="267"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A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70"/>
    <p:restoredTop sz="80969"/>
  </p:normalViewPr>
  <p:slideViewPr>
    <p:cSldViewPr snapToGrid="0" snapToObjects="1">
      <p:cViewPr varScale="1">
        <p:scale>
          <a:sx n="78" d="100"/>
          <a:sy n="78" d="100"/>
        </p:scale>
        <p:origin x="20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FB872-14E0-7E41-B500-A62BC026117B}"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53707B86-E5B1-E540-A25E-99EADC53C6C9}">
      <dgm:prSet phldrT="[Text]" custT="1"/>
      <dgm:spPr/>
      <dgm:t>
        <a:bodyPr/>
        <a:lstStyle/>
        <a:p>
          <a:r>
            <a:rPr lang="en-US" sz="3200" dirty="0"/>
            <a:t>Street teams Placement Plan</a:t>
          </a:r>
        </a:p>
      </dgm:t>
    </dgm:pt>
    <dgm:pt modelId="{42A029BA-1C65-A343-8898-687D8277FEA4}" type="parTrans" cxnId="{EDEC1526-0A64-074E-9FA2-DF4E308EAA00}">
      <dgm:prSet/>
      <dgm:spPr/>
      <dgm:t>
        <a:bodyPr/>
        <a:lstStyle/>
        <a:p>
          <a:endParaRPr lang="en-US"/>
        </a:p>
      </dgm:t>
    </dgm:pt>
    <dgm:pt modelId="{A1C3FC99-5516-B542-98A6-3AB6F1E5FAE2}" type="sibTrans" cxnId="{EDEC1526-0A64-074E-9FA2-DF4E308EAA00}">
      <dgm:prSet/>
      <dgm:spPr/>
      <dgm:t>
        <a:bodyPr/>
        <a:lstStyle/>
        <a:p>
          <a:endParaRPr lang="en-US"/>
        </a:p>
      </dgm:t>
    </dgm:pt>
    <dgm:pt modelId="{806175D6-EA2B-864D-8FC3-FFA675460431}">
      <dgm:prSet phldrT="[Text]" custT="1"/>
      <dgm:spPr/>
      <dgm:t>
        <a:bodyPr/>
        <a:lstStyle/>
        <a:p>
          <a:r>
            <a:rPr lang="en-US" sz="2800" dirty="0"/>
            <a:t>↑ Awareness</a:t>
          </a:r>
          <a:br>
            <a:rPr lang="en-US" sz="2800" dirty="0"/>
          </a:br>
          <a:r>
            <a:rPr lang="en-US" sz="2800" dirty="0"/>
            <a:t>↑ Sign ups</a:t>
          </a:r>
        </a:p>
        <a:p>
          <a:r>
            <a:rPr lang="en-US" sz="2800" dirty="0"/>
            <a:t>↑ Gala attendance</a:t>
          </a:r>
        </a:p>
        <a:p>
          <a:r>
            <a:rPr lang="en-US" sz="2800" dirty="0"/>
            <a:t>↑</a:t>
          </a:r>
          <a:r>
            <a:rPr lang="en-US" sz="2800" dirty="0">
              <a:solidFill>
                <a:srgbClr val="92D050"/>
              </a:solidFill>
            </a:rPr>
            <a:t>$</a:t>
          </a:r>
        </a:p>
      </dgm:t>
    </dgm:pt>
    <dgm:pt modelId="{D94C117C-CDD1-0046-AEB7-7F6443A9F343}" type="sibTrans" cxnId="{D8BFAD97-04E6-064C-951E-8EA4563336EF}">
      <dgm:prSet/>
      <dgm:spPr/>
      <dgm:t>
        <a:bodyPr/>
        <a:lstStyle/>
        <a:p>
          <a:endParaRPr lang="en-US"/>
        </a:p>
      </dgm:t>
    </dgm:pt>
    <dgm:pt modelId="{05E4770B-8ADE-B74E-9EF2-322AA04EFAD0}" type="parTrans" cxnId="{D8BFAD97-04E6-064C-951E-8EA4563336EF}">
      <dgm:prSet/>
      <dgm:spPr/>
      <dgm:t>
        <a:bodyPr/>
        <a:lstStyle/>
        <a:p>
          <a:endParaRPr lang="en-US"/>
        </a:p>
      </dgm:t>
    </dgm:pt>
    <dgm:pt modelId="{29D67F80-4430-DD47-B6CB-93E95E39F67E}" type="pres">
      <dgm:prSet presAssocID="{BA6FB872-14E0-7E41-B500-A62BC026117B}" presName="Name0" presStyleCnt="0">
        <dgm:presLayoutVars>
          <dgm:dir/>
          <dgm:animOne val="branch"/>
          <dgm:animLvl val="lvl"/>
        </dgm:presLayoutVars>
      </dgm:prSet>
      <dgm:spPr/>
    </dgm:pt>
    <dgm:pt modelId="{B38E104E-8A52-E74E-865E-361A01E9CF4E}" type="pres">
      <dgm:prSet presAssocID="{53707B86-E5B1-E540-A25E-99EADC53C6C9}" presName="chaos" presStyleCnt="0"/>
      <dgm:spPr/>
    </dgm:pt>
    <dgm:pt modelId="{BE5C497D-BA32-F74A-9FE5-454A56A713A9}" type="pres">
      <dgm:prSet presAssocID="{53707B86-E5B1-E540-A25E-99EADC53C6C9}" presName="parTx1" presStyleLbl="revTx" presStyleIdx="0" presStyleCnt="1" custLinFactNeighborX="-1685"/>
      <dgm:spPr/>
    </dgm:pt>
    <dgm:pt modelId="{CCB7E115-02BB-8F46-B10A-35BCC3F125E5}" type="pres">
      <dgm:prSet presAssocID="{53707B86-E5B1-E540-A25E-99EADC53C6C9}" presName="c1" presStyleLbl="node1" presStyleIdx="0" presStyleCnt="19"/>
      <dgm:spPr/>
    </dgm:pt>
    <dgm:pt modelId="{2E9C5E83-3FA5-7C41-877A-58F2B2F6AD38}" type="pres">
      <dgm:prSet presAssocID="{53707B86-E5B1-E540-A25E-99EADC53C6C9}" presName="c2" presStyleLbl="node1" presStyleIdx="1" presStyleCnt="19"/>
      <dgm:spPr/>
    </dgm:pt>
    <dgm:pt modelId="{1A05D1F9-8598-6E4F-B13F-1206269D4807}" type="pres">
      <dgm:prSet presAssocID="{53707B86-E5B1-E540-A25E-99EADC53C6C9}" presName="c3" presStyleLbl="node1" presStyleIdx="2" presStyleCnt="19"/>
      <dgm:spPr/>
    </dgm:pt>
    <dgm:pt modelId="{5E8AF05C-7A79-8F45-A60E-3393D038CC90}" type="pres">
      <dgm:prSet presAssocID="{53707B86-E5B1-E540-A25E-99EADC53C6C9}" presName="c4" presStyleLbl="node1" presStyleIdx="3" presStyleCnt="19"/>
      <dgm:spPr/>
    </dgm:pt>
    <dgm:pt modelId="{2F0C1FBD-300D-484F-B263-789D0685A15F}" type="pres">
      <dgm:prSet presAssocID="{53707B86-E5B1-E540-A25E-99EADC53C6C9}" presName="c5" presStyleLbl="node1" presStyleIdx="4" presStyleCnt="19"/>
      <dgm:spPr/>
    </dgm:pt>
    <dgm:pt modelId="{F4F5D08D-B14C-0142-9038-A2982DE5B260}" type="pres">
      <dgm:prSet presAssocID="{53707B86-E5B1-E540-A25E-99EADC53C6C9}" presName="c6" presStyleLbl="node1" presStyleIdx="5" presStyleCnt="19"/>
      <dgm:spPr/>
    </dgm:pt>
    <dgm:pt modelId="{8FFCF8DA-5603-5140-B8AB-69A3B16863C2}" type="pres">
      <dgm:prSet presAssocID="{53707B86-E5B1-E540-A25E-99EADC53C6C9}" presName="c7" presStyleLbl="node1" presStyleIdx="6" presStyleCnt="19"/>
      <dgm:spPr/>
    </dgm:pt>
    <dgm:pt modelId="{EA6F3D8F-9820-A240-8F37-587D912EA9ED}" type="pres">
      <dgm:prSet presAssocID="{53707B86-E5B1-E540-A25E-99EADC53C6C9}" presName="c8" presStyleLbl="node1" presStyleIdx="7" presStyleCnt="19"/>
      <dgm:spPr/>
    </dgm:pt>
    <dgm:pt modelId="{446327BB-3049-754C-B35D-422E135BD5BA}" type="pres">
      <dgm:prSet presAssocID="{53707B86-E5B1-E540-A25E-99EADC53C6C9}" presName="c9" presStyleLbl="node1" presStyleIdx="8" presStyleCnt="19"/>
      <dgm:spPr/>
    </dgm:pt>
    <dgm:pt modelId="{D6144DAA-9EC3-8B44-90AE-A94E83B6CA5B}" type="pres">
      <dgm:prSet presAssocID="{53707B86-E5B1-E540-A25E-99EADC53C6C9}" presName="c10" presStyleLbl="node1" presStyleIdx="9" presStyleCnt="19"/>
      <dgm:spPr/>
    </dgm:pt>
    <dgm:pt modelId="{17C3EBD9-1795-BA4E-89E5-DB3B10BEFCE8}" type="pres">
      <dgm:prSet presAssocID="{53707B86-E5B1-E540-A25E-99EADC53C6C9}" presName="c11" presStyleLbl="node1" presStyleIdx="10" presStyleCnt="19"/>
      <dgm:spPr/>
    </dgm:pt>
    <dgm:pt modelId="{5F1780A8-BBC1-0440-86F8-66E92E7B0CAC}" type="pres">
      <dgm:prSet presAssocID="{53707B86-E5B1-E540-A25E-99EADC53C6C9}" presName="c12" presStyleLbl="node1" presStyleIdx="11" presStyleCnt="19"/>
      <dgm:spPr/>
    </dgm:pt>
    <dgm:pt modelId="{3544D1B6-C5FA-8E42-ACF3-748F061BAC90}" type="pres">
      <dgm:prSet presAssocID="{53707B86-E5B1-E540-A25E-99EADC53C6C9}" presName="c13" presStyleLbl="node1" presStyleIdx="12" presStyleCnt="19"/>
      <dgm:spPr/>
    </dgm:pt>
    <dgm:pt modelId="{CA052B9D-464E-4F40-942B-7F0D84CA462C}" type="pres">
      <dgm:prSet presAssocID="{53707B86-E5B1-E540-A25E-99EADC53C6C9}" presName="c14" presStyleLbl="node1" presStyleIdx="13" presStyleCnt="19"/>
      <dgm:spPr/>
    </dgm:pt>
    <dgm:pt modelId="{A73F75FF-9FA1-D84F-8554-43AA4777EF3A}" type="pres">
      <dgm:prSet presAssocID="{53707B86-E5B1-E540-A25E-99EADC53C6C9}" presName="c15" presStyleLbl="node1" presStyleIdx="14" presStyleCnt="19"/>
      <dgm:spPr/>
    </dgm:pt>
    <dgm:pt modelId="{A319FD51-9501-2B45-92F3-BA972A2DD5E3}" type="pres">
      <dgm:prSet presAssocID="{53707B86-E5B1-E540-A25E-99EADC53C6C9}" presName="c16" presStyleLbl="node1" presStyleIdx="15" presStyleCnt="19"/>
      <dgm:spPr/>
    </dgm:pt>
    <dgm:pt modelId="{A1B0BAE3-ADDA-5045-86F0-1786E6478CFC}" type="pres">
      <dgm:prSet presAssocID="{53707B86-E5B1-E540-A25E-99EADC53C6C9}" presName="c17" presStyleLbl="node1" presStyleIdx="16" presStyleCnt="19"/>
      <dgm:spPr/>
    </dgm:pt>
    <dgm:pt modelId="{8EA65413-30F8-6E46-8F39-5784A8040D56}" type="pres">
      <dgm:prSet presAssocID="{53707B86-E5B1-E540-A25E-99EADC53C6C9}" presName="c18" presStyleLbl="node1" presStyleIdx="17" presStyleCnt="19"/>
      <dgm:spPr/>
    </dgm:pt>
    <dgm:pt modelId="{AC15E810-C608-E645-B430-DAA6B84F2EFE}" type="pres">
      <dgm:prSet presAssocID="{A1C3FC99-5516-B542-98A6-3AB6F1E5FAE2}" presName="chevronComposite1" presStyleCnt="0"/>
      <dgm:spPr/>
    </dgm:pt>
    <dgm:pt modelId="{8CE3A2D2-F67A-BE40-B300-7724B54FBF3D}" type="pres">
      <dgm:prSet presAssocID="{A1C3FC99-5516-B542-98A6-3AB6F1E5FAE2}" presName="chevron1" presStyleLbl="sibTrans2D1" presStyleIdx="0" presStyleCnt="2"/>
      <dgm:spPr/>
    </dgm:pt>
    <dgm:pt modelId="{5BC25778-6C2F-B64E-AB8A-6754034CBF0E}" type="pres">
      <dgm:prSet presAssocID="{A1C3FC99-5516-B542-98A6-3AB6F1E5FAE2}" presName="spChevron1" presStyleCnt="0"/>
      <dgm:spPr/>
    </dgm:pt>
    <dgm:pt modelId="{6C92F72D-514D-C04D-92D3-538B38D78586}" type="pres">
      <dgm:prSet presAssocID="{A1C3FC99-5516-B542-98A6-3AB6F1E5FAE2}" presName="overlap" presStyleCnt="0"/>
      <dgm:spPr/>
    </dgm:pt>
    <dgm:pt modelId="{4D895EB3-6F15-3346-A2C0-0F58AC01CAF2}" type="pres">
      <dgm:prSet presAssocID="{A1C3FC99-5516-B542-98A6-3AB6F1E5FAE2}" presName="chevronComposite2" presStyleCnt="0"/>
      <dgm:spPr/>
    </dgm:pt>
    <dgm:pt modelId="{BDFC1CF3-F4A9-1D40-90F6-75DE5AF73979}" type="pres">
      <dgm:prSet presAssocID="{A1C3FC99-5516-B542-98A6-3AB6F1E5FAE2}" presName="chevron2" presStyleLbl="sibTrans2D1" presStyleIdx="1" presStyleCnt="2"/>
      <dgm:spPr/>
    </dgm:pt>
    <dgm:pt modelId="{55ABC55B-BA36-E14A-99C6-B16FF9CE2223}" type="pres">
      <dgm:prSet presAssocID="{A1C3FC99-5516-B542-98A6-3AB6F1E5FAE2}" presName="spChevron2" presStyleCnt="0"/>
      <dgm:spPr/>
    </dgm:pt>
    <dgm:pt modelId="{2D9FB4E2-3ADB-054C-908B-14F53A18D636}" type="pres">
      <dgm:prSet presAssocID="{806175D6-EA2B-864D-8FC3-FFA675460431}" presName="last" presStyleCnt="0"/>
      <dgm:spPr/>
    </dgm:pt>
    <dgm:pt modelId="{26159FA2-136C-684A-82F6-128C37A7ACFC}" type="pres">
      <dgm:prSet presAssocID="{806175D6-EA2B-864D-8FC3-FFA675460431}" presName="circleTx" presStyleLbl="node1" presStyleIdx="18" presStyleCnt="19"/>
      <dgm:spPr/>
    </dgm:pt>
    <dgm:pt modelId="{D091D42E-6B92-8E45-980E-D07DECAECE36}" type="pres">
      <dgm:prSet presAssocID="{806175D6-EA2B-864D-8FC3-FFA675460431}" presName="spN" presStyleCnt="0"/>
      <dgm:spPr/>
    </dgm:pt>
  </dgm:ptLst>
  <dgm:cxnLst>
    <dgm:cxn modelId="{EDEC1526-0A64-074E-9FA2-DF4E308EAA00}" srcId="{BA6FB872-14E0-7E41-B500-A62BC026117B}" destId="{53707B86-E5B1-E540-A25E-99EADC53C6C9}" srcOrd="0" destOrd="0" parTransId="{42A029BA-1C65-A343-8898-687D8277FEA4}" sibTransId="{A1C3FC99-5516-B542-98A6-3AB6F1E5FAE2}"/>
    <dgm:cxn modelId="{C992D73D-5CFD-B84B-AE2B-B48CAC3318CB}" type="presOf" srcId="{53707B86-E5B1-E540-A25E-99EADC53C6C9}" destId="{BE5C497D-BA32-F74A-9FE5-454A56A713A9}" srcOrd="0" destOrd="0" presId="urn:microsoft.com/office/officeart/2009/3/layout/RandomtoResultProcess"/>
    <dgm:cxn modelId="{7860DB5C-1DEA-4848-B6C2-5D38B6341195}" type="presOf" srcId="{BA6FB872-14E0-7E41-B500-A62BC026117B}" destId="{29D67F80-4430-DD47-B6CB-93E95E39F67E}" srcOrd="0" destOrd="0" presId="urn:microsoft.com/office/officeart/2009/3/layout/RandomtoResultProcess"/>
    <dgm:cxn modelId="{D8BFAD97-04E6-064C-951E-8EA4563336EF}" srcId="{BA6FB872-14E0-7E41-B500-A62BC026117B}" destId="{806175D6-EA2B-864D-8FC3-FFA675460431}" srcOrd="1" destOrd="0" parTransId="{05E4770B-8ADE-B74E-9EF2-322AA04EFAD0}" sibTransId="{D94C117C-CDD1-0046-AEB7-7F6443A9F343}"/>
    <dgm:cxn modelId="{954E0AEB-2F20-164B-B31A-7D5CD74A3333}" type="presOf" srcId="{806175D6-EA2B-864D-8FC3-FFA675460431}" destId="{26159FA2-136C-684A-82F6-128C37A7ACFC}" srcOrd="0" destOrd="0" presId="urn:microsoft.com/office/officeart/2009/3/layout/RandomtoResultProcess"/>
    <dgm:cxn modelId="{C114B9C4-D16F-D946-A096-FB2736511D73}" type="presParOf" srcId="{29D67F80-4430-DD47-B6CB-93E95E39F67E}" destId="{B38E104E-8A52-E74E-865E-361A01E9CF4E}" srcOrd="0" destOrd="0" presId="urn:microsoft.com/office/officeart/2009/3/layout/RandomtoResultProcess"/>
    <dgm:cxn modelId="{F29DE359-08CD-2E43-B762-EC55972BB573}" type="presParOf" srcId="{B38E104E-8A52-E74E-865E-361A01E9CF4E}" destId="{BE5C497D-BA32-F74A-9FE5-454A56A713A9}" srcOrd="0" destOrd="0" presId="urn:microsoft.com/office/officeart/2009/3/layout/RandomtoResultProcess"/>
    <dgm:cxn modelId="{2681F037-863B-814E-9B6E-7427C567196F}" type="presParOf" srcId="{B38E104E-8A52-E74E-865E-361A01E9CF4E}" destId="{CCB7E115-02BB-8F46-B10A-35BCC3F125E5}" srcOrd="1" destOrd="0" presId="urn:microsoft.com/office/officeart/2009/3/layout/RandomtoResultProcess"/>
    <dgm:cxn modelId="{EF50EECF-6EF9-EC44-80E0-8DED6CE532C4}" type="presParOf" srcId="{B38E104E-8A52-E74E-865E-361A01E9CF4E}" destId="{2E9C5E83-3FA5-7C41-877A-58F2B2F6AD38}" srcOrd="2" destOrd="0" presId="urn:microsoft.com/office/officeart/2009/3/layout/RandomtoResultProcess"/>
    <dgm:cxn modelId="{A474E15C-A872-654E-A2BF-0AEA58807E5D}" type="presParOf" srcId="{B38E104E-8A52-E74E-865E-361A01E9CF4E}" destId="{1A05D1F9-8598-6E4F-B13F-1206269D4807}" srcOrd="3" destOrd="0" presId="urn:microsoft.com/office/officeart/2009/3/layout/RandomtoResultProcess"/>
    <dgm:cxn modelId="{D4508F96-5F2A-7E48-883B-75BE2A7E83F9}" type="presParOf" srcId="{B38E104E-8A52-E74E-865E-361A01E9CF4E}" destId="{5E8AF05C-7A79-8F45-A60E-3393D038CC90}" srcOrd="4" destOrd="0" presId="urn:microsoft.com/office/officeart/2009/3/layout/RandomtoResultProcess"/>
    <dgm:cxn modelId="{25B39A99-D345-3A45-B68B-0309BDEC6157}" type="presParOf" srcId="{B38E104E-8A52-E74E-865E-361A01E9CF4E}" destId="{2F0C1FBD-300D-484F-B263-789D0685A15F}" srcOrd="5" destOrd="0" presId="urn:microsoft.com/office/officeart/2009/3/layout/RandomtoResultProcess"/>
    <dgm:cxn modelId="{44B76E5E-76B7-9943-9AA3-610BE8F7DE3A}" type="presParOf" srcId="{B38E104E-8A52-E74E-865E-361A01E9CF4E}" destId="{F4F5D08D-B14C-0142-9038-A2982DE5B260}" srcOrd="6" destOrd="0" presId="urn:microsoft.com/office/officeart/2009/3/layout/RandomtoResultProcess"/>
    <dgm:cxn modelId="{D2A20A0B-DACE-9148-80CE-2D9FDAF2082E}" type="presParOf" srcId="{B38E104E-8A52-E74E-865E-361A01E9CF4E}" destId="{8FFCF8DA-5603-5140-B8AB-69A3B16863C2}" srcOrd="7" destOrd="0" presId="urn:microsoft.com/office/officeart/2009/3/layout/RandomtoResultProcess"/>
    <dgm:cxn modelId="{405210D0-7E41-5449-807A-BF45C95F66F4}" type="presParOf" srcId="{B38E104E-8A52-E74E-865E-361A01E9CF4E}" destId="{EA6F3D8F-9820-A240-8F37-587D912EA9ED}" srcOrd="8" destOrd="0" presId="urn:microsoft.com/office/officeart/2009/3/layout/RandomtoResultProcess"/>
    <dgm:cxn modelId="{B61ECDB9-530B-EE44-82AD-BECA762D93EF}" type="presParOf" srcId="{B38E104E-8A52-E74E-865E-361A01E9CF4E}" destId="{446327BB-3049-754C-B35D-422E135BD5BA}" srcOrd="9" destOrd="0" presId="urn:microsoft.com/office/officeart/2009/3/layout/RandomtoResultProcess"/>
    <dgm:cxn modelId="{F99F927F-CF23-6342-8706-E3557126A065}" type="presParOf" srcId="{B38E104E-8A52-E74E-865E-361A01E9CF4E}" destId="{D6144DAA-9EC3-8B44-90AE-A94E83B6CA5B}" srcOrd="10" destOrd="0" presId="urn:microsoft.com/office/officeart/2009/3/layout/RandomtoResultProcess"/>
    <dgm:cxn modelId="{E4BB9AA0-0187-7748-B44B-D22D227F6D58}" type="presParOf" srcId="{B38E104E-8A52-E74E-865E-361A01E9CF4E}" destId="{17C3EBD9-1795-BA4E-89E5-DB3B10BEFCE8}" srcOrd="11" destOrd="0" presId="urn:microsoft.com/office/officeart/2009/3/layout/RandomtoResultProcess"/>
    <dgm:cxn modelId="{F8D009B1-CF03-474B-ABAC-E3C848F017A6}" type="presParOf" srcId="{B38E104E-8A52-E74E-865E-361A01E9CF4E}" destId="{5F1780A8-BBC1-0440-86F8-66E92E7B0CAC}" srcOrd="12" destOrd="0" presId="urn:microsoft.com/office/officeart/2009/3/layout/RandomtoResultProcess"/>
    <dgm:cxn modelId="{03A2D28C-C309-5842-9D21-27871BFF9957}" type="presParOf" srcId="{B38E104E-8A52-E74E-865E-361A01E9CF4E}" destId="{3544D1B6-C5FA-8E42-ACF3-748F061BAC90}" srcOrd="13" destOrd="0" presId="urn:microsoft.com/office/officeart/2009/3/layout/RandomtoResultProcess"/>
    <dgm:cxn modelId="{86FA6996-CC42-8348-A15B-9D555D5D8678}" type="presParOf" srcId="{B38E104E-8A52-E74E-865E-361A01E9CF4E}" destId="{CA052B9D-464E-4F40-942B-7F0D84CA462C}" srcOrd="14" destOrd="0" presId="urn:microsoft.com/office/officeart/2009/3/layout/RandomtoResultProcess"/>
    <dgm:cxn modelId="{2F85EEED-61CB-3846-B7C4-E83DAF6B53B3}" type="presParOf" srcId="{B38E104E-8A52-E74E-865E-361A01E9CF4E}" destId="{A73F75FF-9FA1-D84F-8554-43AA4777EF3A}" srcOrd="15" destOrd="0" presId="urn:microsoft.com/office/officeart/2009/3/layout/RandomtoResultProcess"/>
    <dgm:cxn modelId="{CAE1BCEB-3DA7-9040-9A48-28507060253A}" type="presParOf" srcId="{B38E104E-8A52-E74E-865E-361A01E9CF4E}" destId="{A319FD51-9501-2B45-92F3-BA972A2DD5E3}" srcOrd="16" destOrd="0" presId="urn:microsoft.com/office/officeart/2009/3/layout/RandomtoResultProcess"/>
    <dgm:cxn modelId="{EA353D37-C1E5-7B48-A6BD-5E95BB335B37}" type="presParOf" srcId="{B38E104E-8A52-E74E-865E-361A01E9CF4E}" destId="{A1B0BAE3-ADDA-5045-86F0-1786E6478CFC}" srcOrd="17" destOrd="0" presId="urn:microsoft.com/office/officeart/2009/3/layout/RandomtoResultProcess"/>
    <dgm:cxn modelId="{C4067CD7-4D1D-3340-80BF-55EDA51319D6}" type="presParOf" srcId="{B38E104E-8A52-E74E-865E-361A01E9CF4E}" destId="{8EA65413-30F8-6E46-8F39-5784A8040D56}" srcOrd="18" destOrd="0" presId="urn:microsoft.com/office/officeart/2009/3/layout/RandomtoResultProcess"/>
    <dgm:cxn modelId="{FE05C831-735A-A74F-9237-02868C18CBF5}" type="presParOf" srcId="{29D67F80-4430-DD47-B6CB-93E95E39F67E}" destId="{AC15E810-C608-E645-B430-DAA6B84F2EFE}" srcOrd="1" destOrd="0" presId="urn:microsoft.com/office/officeart/2009/3/layout/RandomtoResultProcess"/>
    <dgm:cxn modelId="{5BE192A0-448A-864F-9C05-017CA399A89F}" type="presParOf" srcId="{AC15E810-C608-E645-B430-DAA6B84F2EFE}" destId="{8CE3A2D2-F67A-BE40-B300-7724B54FBF3D}" srcOrd="0" destOrd="0" presId="urn:microsoft.com/office/officeart/2009/3/layout/RandomtoResultProcess"/>
    <dgm:cxn modelId="{08D157AE-0B5E-1F47-AD42-B44BFCFE3803}" type="presParOf" srcId="{AC15E810-C608-E645-B430-DAA6B84F2EFE}" destId="{5BC25778-6C2F-B64E-AB8A-6754034CBF0E}" srcOrd="1" destOrd="0" presId="urn:microsoft.com/office/officeart/2009/3/layout/RandomtoResultProcess"/>
    <dgm:cxn modelId="{06C02354-D4C2-254C-8C07-A4AD3FEA5616}" type="presParOf" srcId="{29D67F80-4430-DD47-B6CB-93E95E39F67E}" destId="{6C92F72D-514D-C04D-92D3-538B38D78586}" srcOrd="2" destOrd="0" presId="urn:microsoft.com/office/officeart/2009/3/layout/RandomtoResultProcess"/>
    <dgm:cxn modelId="{C0B770A1-1D1E-9F40-9CB3-2CFE444BF12F}" type="presParOf" srcId="{29D67F80-4430-DD47-B6CB-93E95E39F67E}" destId="{4D895EB3-6F15-3346-A2C0-0F58AC01CAF2}" srcOrd="3" destOrd="0" presId="urn:microsoft.com/office/officeart/2009/3/layout/RandomtoResultProcess"/>
    <dgm:cxn modelId="{D441CE1C-7322-A842-87BB-810B23C50A87}" type="presParOf" srcId="{4D895EB3-6F15-3346-A2C0-0F58AC01CAF2}" destId="{BDFC1CF3-F4A9-1D40-90F6-75DE5AF73979}" srcOrd="0" destOrd="0" presId="urn:microsoft.com/office/officeart/2009/3/layout/RandomtoResultProcess"/>
    <dgm:cxn modelId="{63D2DF33-B74B-D447-9179-83F1260596FA}" type="presParOf" srcId="{4D895EB3-6F15-3346-A2C0-0F58AC01CAF2}" destId="{55ABC55B-BA36-E14A-99C6-B16FF9CE2223}" srcOrd="1" destOrd="0" presId="urn:microsoft.com/office/officeart/2009/3/layout/RandomtoResultProcess"/>
    <dgm:cxn modelId="{6B41C4C5-738E-3F49-8F6D-DFFF7E3614B3}" type="presParOf" srcId="{29D67F80-4430-DD47-B6CB-93E95E39F67E}" destId="{2D9FB4E2-3ADB-054C-908B-14F53A18D636}" srcOrd="4" destOrd="0" presId="urn:microsoft.com/office/officeart/2009/3/layout/RandomtoResultProcess"/>
    <dgm:cxn modelId="{E86DF2C7-E182-D841-9058-24EF1C9DBBC9}" type="presParOf" srcId="{2D9FB4E2-3ADB-054C-908B-14F53A18D636}" destId="{26159FA2-136C-684A-82F6-128C37A7ACFC}" srcOrd="0" destOrd="0" presId="urn:microsoft.com/office/officeart/2009/3/layout/RandomtoResultProcess"/>
    <dgm:cxn modelId="{7B80F808-8152-BA4A-88C1-42A239AE08E4}" type="presParOf" srcId="{2D9FB4E2-3ADB-054C-908B-14F53A18D636}" destId="{D091D42E-6B92-8E45-980E-D07DECAECE36}"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D6A81A-BD47-6C4D-A7D5-A43D8B118D70}"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60032198-8372-C348-872B-F7B7662419CA}">
      <dgm:prSet phldrT="[Text]"/>
      <dgm:spPr/>
      <dgm:t>
        <a:bodyPr/>
        <a:lstStyle/>
        <a:p>
          <a:r>
            <a:rPr lang="en-US" dirty="0"/>
            <a:t>High Traffic + Near Tech Hubs</a:t>
          </a:r>
        </a:p>
      </dgm:t>
    </dgm:pt>
    <dgm:pt modelId="{E899D1ED-6DE3-164A-881E-12EABA517278}" type="parTrans" cxnId="{D872E1CA-4182-8044-8D9A-461E9D0E52AA}">
      <dgm:prSet/>
      <dgm:spPr/>
      <dgm:t>
        <a:bodyPr/>
        <a:lstStyle/>
        <a:p>
          <a:endParaRPr lang="en-US"/>
        </a:p>
      </dgm:t>
    </dgm:pt>
    <dgm:pt modelId="{32E98472-1C4C-5246-A86B-07E01353302A}" type="sibTrans" cxnId="{D872E1CA-4182-8044-8D9A-461E9D0E52AA}">
      <dgm:prSet/>
      <dgm:spPr/>
      <dgm:t>
        <a:bodyPr/>
        <a:lstStyle/>
        <a:p>
          <a:endParaRPr lang="en-US"/>
        </a:p>
      </dgm:t>
    </dgm:pt>
    <dgm:pt modelId="{18DCD90F-E9D8-AE4B-84D2-69077C7D269B}">
      <dgm:prSet phldrT="[Text]"/>
      <dgm:spPr/>
      <dgm:t>
        <a:bodyPr/>
        <a:lstStyle/>
        <a:p>
          <a:r>
            <a:rPr lang="en-US" dirty="0"/>
            <a:t>Grand Central</a:t>
          </a:r>
        </a:p>
      </dgm:t>
    </dgm:pt>
    <dgm:pt modelId="{7B493AE3-3E73-374D-BA13-C076BFF833C6}" type="parTrans" cxnId="{4E153F17-C83C-EB4C-8AB7-3748E26E8211}">
      <dgm:prSet/>
      <dgm:spPr/>
      <dgm:t>
        <a:bodyPr/>
        <a:lstStyle/>
        <a:p>
          <a:endParaRPr lang="en-US"/>
        </a:p>
      </dgm:t>
    </dgm:pt>
    <dgm:pt modelId="{4BC356E9-93A5-6142-9AC1-427F05A4BE23}" type="sibTrans" cxnId="{4E153F17-C83C-EB4C-8AB7-3748E26E8211}">
      <dgm:prSet/>
      <dgm:spPr/>
      <dgm:t>
        <a:bodyPr/>
        <a:lstStyle/>
        <a:p>
          <a:endParaRPr lang="en-US"/>
        </a:p>
      </dgm:t>
    </dgm:pt>
    <dgm:pt modelId="{E11E39AD-5004-2E44-9CCE-64E3FDC794C5}">
      <dgm:prSet phldrT="[Text]"/>
      <dgm:spPr/>
      <dgm:t>
        <a:bodyPr/>
        <a:lstStyle/>
        <a:p>
          <a:r>
            <a:rPr lang="en-US" dirty="0"/>
            <a:t>High Traffic + Near Tech Hubs</a:t>
          </a:r>
        </a:p>
      </dgm:t>
    </dgm:pt>
    <dgm:pt modelId="{A99324E3-5CBE-6F42-A34C-9219FC39901B}" type="parTrans" cxnId="{A7248B15-F39F-5748-86A7-579FE6623BF3}">
      <dgm:prSet/>
      <dgm:spPr/>
      <dgm:t>
        <a:bodyPr/>
        <a:lstStyle/>
        <a:p>
          <a:endParaRPr lang="en-US"/>
        </a:p>
      </dgm:t>
    </dgm:pt>
    <dgm:pt modelId="{D51748BF-E055-E548-BD1F-B4716F26B2BB}" type="sibTrans" cxnId="{A7248B15-F39F-5748-86A7-579FE6623BF3}">
      <dgm:prSet/>
      <dgm:spPr/>
      <dgm:t>
        <a:bodyPr/>
        <a:lstStyle/>
        <a:p>
          <a:endParaRPr lang="en-US"/>
        </a:p>
      </dgm:t>
    </dgm:pt>
    <dgm:pt modelId="{5B94C995-A981-1C40-B5CE-31B5AF7F99E9}">
      <dgm:prSet/>
      <dgm:spPr/>
      <dgm:t>
        <a:bodyPr/>
        <a:lstStyle/>
        <a:p>
          <a:r>
            <a:rPr lang="en-US" dirty="0"/>
            <a:t>86th St</a:t>
          </a:r>
        </a:p>
      </dgm:t>
    </dgm:pt>
    <dgm:pt modelId="{262CDF50-53DB-9A4A-B729-6839DB578F1A}" type="parTrans" cxnId="{255E349A-9CBD-124A-BFB2-3C3D141027FA}">
      <dgm:prSet/>
      <dgm:spPr/>
      <dgm:t>
        <a:bodyPr/>
        <a:lstStyle/>
        <a:p>
          <a:endParaRPr lang="en-US"/>
        </a:p>
      </dgm:t>
    </dgm:pt>
    <dgm:pt modelId="{CB342FFB-5135-D74D-AFF5-1408AB2CF3DE}" type="sibTrans" cxnId="{255E349A-9CBD-124A-BFB2-3C3D141027FA}">
      <dgm:prSet/>
      <dgm:spPr/>
      <dgm:t>
        <a:bodyPr/>
        <a:lstStyle/>
        <a:p>
          <a:endParaRPr lang="en-US"/>
        </a:p>
      </dgm:t>
    </dgm:pt>
    <dgm:pt modelId="{2F8CE63C-C05B-1C4A-8D92-7FE7FCEFC47B}" type="pres">
      <dgm:prSet presAssocID="{8ED6A81A-BD47-6C4D-A7D5-A43D8B118D70}" presName="Name0" presStyleCnt="0">
        <dgm:presLayoutVars>
          <dgm:chMax val="4"/>
          <dgm:resizeHandles val="exact"/>
        </dgm:presLayoutVars>
      </dgm:prSet>
      <dgm:spPr/>
    </dgm:pt>
    <dgm:pt modelId="{1FE2AFA8-79C3-904B-9CC8-8BA013D31622}" type="pres">
      <dgm:prSet presAssocID="{8ED6A81A-BD47-6C4D-A7D5-A43D8B118D70}" presName="ellipse" presStyleLbl="trBgShp" presStyleIdx="0" presStyleCnt="1"/>
      <dgm:spPr/>
    </dgm:pt>
    <dgm:pt modelId="{5B704C30-5126-D84C-B397-54598CB576E2}" type="pres">
      <dgm:prSet presAssocID="{8ED6A81A-BD47-6C4D-A7D5-A43D8B118D70}" presName="arrow1" presStyleLbl="fgShp" presStyleIdx="0" presStyleCnt="1"/>
      <dgm:spPr/>
    </dgm:pt>
    <dgm:pt modelId="{529A6250-F4AA-6049-8F41-D78075B87B8F}" type="pres">
      <dgm:prSet presAssocID="{8ED6A81A-BD47-6C4D-A7D5-A43D8B118D70}" presName="rectangle" presStyleLbl="revTx" presStyleIdx="0" presStyleCnt="1">
        <dgm:presLayoutVars>
          <dgm:bulletEnabled val="1"/>
        </dgm:presLayoutVars>
      </dgm:prSet>
      <dgm:spPr/>
    </dgm:pt>
    <dgm:pt modelId="{873D84C4-7C83-9941-BD58-9069A0614074}" type="pres">
      <dgm:prSet presAssocID="{18DCD90F-E9D8-AE4B-84D2-69077C7D269B}" presName="item1" presStyleLbl="node1" presStyleIdx="0" presStyleCnt="3">
        <dgm:presLayoutVars>
          <dgm:bulletEnabled val="1"/>
        </dgm:presLayoutVars>
      </dgm:prSet>
      <dgm:spPr/>
    </dgm:pt>
    <dgm:pt modelId="{7BAB0383-578F-3343-B038-E8FEF735F6D4}" type="pres">
      <dgm:prSet presAssocID="{5B94C995-A981-1C40-B5CE-31B5AF7F99E9}" presName="item2" presStyleLbl="node1" presStyleIdx="1" presStyleCnt="3">
        <dgm:presLayoutVars>
          <dgm:bulletEnabled val="1"/>
        </dgm:presLayoutVars>
      </dgm:prSet>
      <dgm:spPr/>
    </dgm:pt>
    <dgm:pt modelId="{69CAC66B-28E6-4A4F-90B9-16ABF97208CE}" type="pres">
      <dgm:prSet presAssocID="{E11E39AD-5004-2E44-9CCE-64E3FDC794C5}" presName="item3" presStyleLbl="node1" presStyleIdx="2" presStyleCnt="3">
        <dgm:presLayoutVars>
          <dgm:bulletEnabled val="1"/>
        </dgm:presLayoutVars>
      </dgm:prSet>
      <dgm:spPr/>
    </dgm:pt>
    <dgm:pt modelId="{027F5647-926B-FB4A-932E-C139932D123B}" type="pres">
      <dgm:prSet presAssocID="{8ED6A81A-BD47-6C4D-A7D5-A43D8B118D70}" presName="funnel" presStyleLbl="trAlignAcc1" presStyleIdx="0" presStyleCnt="1"/>
      <dgm:spPr/>
    </dgm:pt>
  </dgm:ptLst>
  <dgm:cxnLst>
    <dgm:cxn modelId="{374C8A06-8E6F-DA41-93AC-D639EE17BCAC}" type="presOf" srcId="{60032198-8372-C348-872B-F7B7662419CA}" destId="{69CAC66B-28E6-4A4F-90B9-16ABF97208CE}" srcOrd="0" destOrd="0" presId="urn:microsoft.com/office/officeart/2005/8/layout/funnel1"/>
    <dgm:cxn modelId="{A7248B15-F39F-5748-86A7-579FE6623BF3}" srcId="{8ED6A81A-BD47-6C4D-A7D5-A43D8B118D70}" destId="{E11E39AD-5004-2E44-9CCE-64E3FDC794C5}" srcOrd="3" destOrd="0" parTransId="{A99324E3-5CBE-6F42-A34C-9219FC39901B}" sibTransId="{D51748BF-E055-E548-BD1F-B4716F26B2BB}"/>
    <dgm:cxn modelId="{4E153F17-C83C-EB4C-8AB7-3748E26E8211}" srcId="{8ED6A81A-BD47-6C4D-A7D5-A43D8B118D70}" destId="{18DCD90F-E9D8-AE4B-84D2-69077C7D269B}" srcOrd="1" destOrd="0" parTransId="{7B493AE3-3E73-374D-BA13-C076BFF833C6}" sibTransId="{4BC356E9-93A5-6142-9AC1-427F05A4BE23}"/>
    <dgm:cxn modelId="{5FDDD954-B8E6-A34D-9431-4C8B67F92C9F}" type="presOf" srcId="{5B94C995-A981-1C40-B5CE-31B5AF7F99E9}" destId="{873D84C4-7C83-9941-BD58-9069A0614074}" srcOrd="0" destOrd="0" presId="urn:microsoft.com/office/officeart/2005/8/layout/funnel1"/>
    <dgm:cxn modelId="{255E349A-9CBD-124A-BFB2-3C3D141027FA}" srcId="{8ED6A81A-BD47-6C4D-A7D5-A43D8B118D70}" destId="{5B94C995-A981-1C40-B5CE-31B5AF7F99E9}" srcOrd="2" destOrd="0" parTransId="{262CDF50-53DB-9A4A-B729-6839DB578F1A}" sibTransId="{CB342FFB-5135-D74D-AFF5-1408AB2CF3DE}"/>
    <dgm:cxn modelId="{C4931AAF-6541-AD42-80D3-7B0EC40C2BE3}" type="presOf" srcId="{8ED6A81A-BD47-6C4D-A7D5-A43D8B118D70}" destId="{2F8CE63C-C05B-1C4A-8D92-7FE7FCEFC47B}" srcOrd="0" destOrd="0" presId="urn:microsoft.com/office/officeart/2005/8/layout/funnel1"/>
    <dgm:cxn modelId="{5F71BDBD-8ED9-5648-BFDC-F37D3B08BA15}" type="presOf" srcId="{18DCD90F-E9D8-AE4B-84D2-69077C7D269B}" destId="{7BAB0383-578F-3343-B038-E8FEF735F6D4}" srcOrd="0" destOrd="0" presId="urn:microsoft.com/office/officeart/2005/8/layout/funnel1"/>
    <dgm:cxn modelId="{D872E1CA-4182-8044-8D9A-461E9D0E52AA}" srcId="{8ED6A81A-BD47-6C4D-A7D5-A43D8B118D70}" destId="{60032198-8372-C348-872B-F7B7662419CA}" srcOrd="0" destOrd="0" parTransId="{E899D1ED-6DE3-164A-881E-12EABA517278}" sibTransId="{32E98472-1C4C-5246-A86B-07E01353302A}"/>
    <dgm:cxn modelId="{6B2757DD-8423-BF44-9014-DE628CD96B32}" type="presOf" srcId="{E11E39AD-5004-2E44-9CCE-64E3FDC794C5}" destId="{529A6250-F4AA-6049-8F41-D78075B87B8F}" srcOrd="0" destOrd="0" presId="urn:microsoft.com/office/officeart/2005/8/layout/funnel1"/>
    <dgm:cxn modelId="{E8CA42A7-7EF9-3F4C-BFEC-A5197A799549}" type="presParOf" srcId="{2F8CE63C-C05B-1C4A-8D92-7FE7FCEFC47B}" destId="{1FE2AFA8-79C3-904B-9CC8-8BA013D31622}" srcOrd="0" destOrd="0" presId="urn:microsoft.com/office/officeart/2005/8/layout/funnel1"/>
    <dgm:cxn modelId="{66DCAD8A-83BB-7743-857A-4E53510C0F12}" type="presParOf" srcId="{2F8CE63C-C05B-1C4A-8D92-7FE7FCEFC47B}" destId="{5B704C30-5126-D84C-B397-54598CB576E2}" srcOrd="1" destOrd="0" presId="urn:microsoft.com/office/officeart/2005/8/layout/funnel1"/>
    <dgm:cxn modelId="{3E78D7CF-2402-4147-B608-7624885DEEF8}" type="presParOf" srcId="{2F8CE63C-C05B-1C4A-8D92-7FE7FCEFC47B}" destId="{529A6250-F4AA-6049-8F41-D78075B87B8F}" srcOrd="2" destOrd="0" presId="urn:microsoft.com/office/officeart/2005/8/layout/funnel1"/>
    <dgm:cxn modelId="{4CE76085-2E39-7A48-8EC1-6FA52C980A48}" type="presParOf" srcId="{2F8CE63C-C05B-1C4A-8D92-7FE7FCEFC47B}" destId="{873D84C4-7C83-9941-BD58-9069A0614074}" srcOrd="3" destOrd="0" presId="urn:microsoft.com/office/officeart/2005/8/layout/funnel1"/>
    <dgm:cxn modelId="{FB894D00-6267-E54B-96E4-5CA456EEC286}" type="presParOf" srcId="{2F8CE63C-C05B-1C4A-8D92-7FE7FCEFC47B}" destId="{7BAB0383-578F-3343-B038-E8FEF735F6D4}" srcOrd="4" destOrd="0" presId="urn:microsoft.com/office/officeart/2005/8/layout/funnel1"/>
    <dgm:cxn modelId="{5FCD7F51-1C83-574F-BA56-717F6C9E9C93}" type="presParOf" srcId="{2F8CE63C-C05B-1C4A-8D92-7FE7FCEFC47B}" destId="{69CAC66B-28E6-4A4F-90B9-16ABF97208CE}" srcOrd="5" destOrd="0" presId="urn:microsoft.com/office/officeart/2005/8/layout/funnel1"/>
    <dgm:cxn modelId="{DA0CC0F2-5710-F54B-B542-378D3BCEA470}" type="presParOf" srcId="{2F8CE63C-C05B-1C4A-8D92-7FE7FCEFC47B}" destId="{027F5647-926B-FB4A-932E-C139932D123B}"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D6A81A-BD47-6C4D-A7D5-A43D8B118D70}"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60032198-8372-C348-872B-F7B7662419CA}">
      <dgm:prSet phldrT="[Text]"/>
      <dgm:spPr/>
      <dgm:t>
        <a:bodyPr/>
        <a:lstStyle/>
        <a:p>
          <a:r>
            <a:rPr lang="en-US" dirty="0"/>
            <a:t>High Traffic + Near Tech Hubs</a:t>
          </a:r>
        </a:p>
      </dgm:t>
    </dgm:pt>
    <dgm:pt modelId="{E899D1ED-6DE3-164A-881E-12EABA517278}" type="parTrans" cxnId="{D872E1CA-4182-8044-8D9A-461E9D0E52AA}">
      <dgm:prSet/>
      <dgm:spPr/>
      <dgm:t>
        <a:bodyPr/>
        <a:lstStyle/>
        <a:p>
          <a:endParaRPr lang="en-US"/>
        </a:p>
      </dgm:t>
    </dgm:pt>
    <dgm:pt modelId="{32E98472-1C4C-5246-A86B-07E01353302A}" type="sibTrans" cxnId="{D872E1CA-4182-8044-8D9A-461E9D0E52AA}">
      <dgm:prSet/>
      <dgm:spPr/>
      <dgm:t>
        <a:bodyPr/>
        <a:lstStyle/>
        <a:p>
          <a:endParaRPr lang="en-US"/>
        </a:p>
      </dgm:t>
    </dgm:pt>
    <dgm:pt modelId="{18DCD90F-E9D8-AE4B-84D2-69077C7D269B}">
      <dgm:prSet phldrT="[Text]"/>
      <dgm:spPr/>
      <dgm:t>
        <a:bodyPr/>
        <a:lstStyle/>
        <a:p>
          <a:r>
            <a:rPr lang="en-US" dirty="0"/>
            <a:t>High  Traffic</a:t>
          </a:r>
        </a:p>
      </dgm:t>
    </dgm:pt>
    <dgm:pt modelId="{7B493AE3-3E73-374D-BA13-C076BFF833C6}" type="parTrans" cxnId="{4E153F17-C83C-EB4C-8AB7-3748E26E8211}">
      <dgm:prSet/>
      <dgm:spPr/>
      <dgm:t>
        <a:bodyPr/>
        <a:lstStyle/>
        <a:p>
          <a:endParaRPr lang="en-US"/>
        </a:p>
      </dgm:t>
    </dgm:pt>
    <dgm:pt modelId="{4BC356E9-93A5-6142-9AC1-427F05A4BE23}" type="sibTrans" cxnId="{4E153F17-C83C-EB4C-8AB7-3748E26E8211}">
      <dgm:prSet/>
      <dgm:spPr/>
      <dgm:t>
        <a:bodyPr/>
        <a:lstStyle/>
        <a:p>
          <a:endParaRPr lang="en-US"/>
        </a:p>
      </dgm:t>
    </dgm:pt>
    <dgm:pt modelId="{E11E39AD-5004-2E44-9CCE-64E3FDC794C5}">
      <dgm:prSet phldrT="[Text]"/>
      <dgm:spPr/>
      <dgm:t>
        <a:bodyPr/>
        <a:lstStyle/>
        <a:p>
          <a:r>
            <a:rPr lang="en-US" dirty="0"/>
            <a:t>High Traffic + Near Tech Hubs</a:t>
          </a:r>
        </a:p>
      </dgm:t>
    </dgm:pt>
    <dgm:pt modelId="{A99324E3-5CBE-6F42-A34C-9219FC39901B}" type="parTrans" cxnId="{A7248B15-F39F-5748-86A7-579FE6623BF3}">
      <dgm:prSet/>
      <dgm:spPr/>
      <dgm:t>
        <a:bodyPr/>
        <a:lstStyle/>
        <a:p>
          <a:endParaRPr lang="en-US"/>
        </a:p>
      </dgm:t>
    </dgm:pt>
    <dgm:pt modelId="{D51748BF-E055-E548-BD1F-B4716F26B2BB}" type="sibTrans" cxnId="{A7248B15-F39F-5748-86A7-579FE6623BF3}">
      <dgm:prSet/>
      <dgm:spPr/>
      <dgm:t>
        <a:bodyPr/>
        <a:lstStyle/>
        <a:p>
          <a:endParaRPr lang="en-US"/>
        </a:p>
      </dgm:t>
    </dgm:pt>
    <dgm:pt modelId="{5B94C995-A981-1C40-B5CE-31B5AF7F99E9}">
      <dgm:prSet/>
      <dgm:spPr/>
      <dgm:t>
        <a:bodyPr/>
        <a:lstStyle/>
        <a:p>
          <a:r>
            <a:rPr lang="en-US" dirty="0"/>
            <a:t>Near Tech Hubs</a:t>
          </a:r>
        </a:p>
      </dgm:t>
    </dgm:pt>
    <dgm:pt modelId="{262CDF50-53DB-9A4A-B729-6839DB578F1A}" type="parTrans" cxnId="{255E349A-9CBD-124A-BFB2-3C3D141027FA}">
      <dgm:prSet/>
      <dgm:spPr/>
      <dgm:t>
        <a:bodyPr/>
        <a:lstStyle/>
        <a:p>
          <a:endParaRPr lang="en-US"/>
        </a:p>
      </dgm:t>
    </dgm:pt>
    <dgm:pt modelId="{CB342FFB-5135-D74D-AFF5-1408AB2CF3DE}" type="sibTrans" cxnId="{255E349A-9CBD-124A-BFB2-3C3D141027FA}">
      <dgm:prSet/>
      <dgm:spPr/>
      <dgm:t>
        <a:bodyPr/>
        <a:lstStyle/>
        <a:p>
          <a:endParaRPr lang="en-US"/>
        </a:p>
      </dgm:t>
    </dgm:pt>
    <dgm:pt modelId="{2F8CE63C-C05B-1C4A-8D92-7FE7FCEFC47B}" type="pres">
      <dgm:prSet presAssocID="{8ED6A81A-BD47-6C4D-A7D5-A43D8B118D70}" presName="Name0" presStyleCnt="0">
        <dgm:presLayoutVars>
          <dgm:chMax val="4"/>
          <dgm:resizeHandles val="exact"/>
        </dgm:presLayoutVars>
      </dgm:prSet>
      <dgm:spPr/>
    </dgm:pt>
    <dgm:pt modelId="{1FE2AFA8-79C3-904B-9CC8-8BA013D31622}" type="pres">
      <dgm:prSet presAssocID="{8ED6A81A-BD47-6C4D-A7D5-A43D8B118D70}" presName="ellipse" presStyleLbl="trBgShp" presStyleIdx="0" presStyleCnt="1"/>
      <dgm:spPr/>
    </dgm:pt>
    <dgm:pt modelId="{5B704C30-5126-D84C-B397-54598CB576E2}" type="pres">
      <dgm:prSet presAssocID="{8ED6A81A-BD47-6C4D-A7D5-A43D8B118D70}" presName="arrow1" presStyleLbl="fgShp" presStyleIdx="0" presStyleCnt="1"/>
      <dgm:spPr/>
    </dgm:pt>
    <dgm:pt modelId="{529A6250-F4AA-6049-8F41-D78075B87B8F}" type="pres">
      <dgm:prSet presAssocID="{8ED6A81A-BD47-6C4D-A7D5-A43D8B118D70}" presName="rectangle" presStyleLbl="revTx" presStyleIdx="0" presStyleCnt="1">
        <dgm:presLayoutVars>
          <dgm:bulletEnabled val="1"/>
        </dgm:presLayoutVars>
      </dgm:prSet>
      <dgm:spPr/>
    </dgm:pt>
    <dgm:pt modelId="{873D84C4-7C83-9941-BD58-9069A0614074}" type="pres">
      <dgm:prSet presAssocID="{18DCD90F-E9D8-AE4B-84D2-69077C7D269B}" presName="item1" presStyleLbl="node1" presStyleIdx="0" presStyleCnt="3">
        <dgm:presLayoutVars>
          <dgm:bulletEnabled val="1"/>
        </dgm:presLayoutVars>
      </dgm:prSet>
      <dgm:spPr/>
    </dgm:pt>
    <dgm:pt modelId="{7BAB0383-578F-3343-B038-E8FEF735F6D4}" type="pres">
      <dgm:prSet presAssocID="{5B94C995-A981-1C40-B5CE-31B5AF7F99E9}" presName="item2" presStyleLbl="node1" presStyleIdx="1" presStyleCnt="3">
        <dgm:presLayoutVars>
          <dgm:bulletEnabled val="1"/>
        </dgm:presLayoutVars>
      </dgm:prSet>
      <dgm:spPr/>
    </dgm:pt>
    <dgm:pt modelId="{69CAC66B-28E6-4A4F-90B9-16ABF97208CE}" type="pres">
      <dgm:prSet presAssocID="{E11E39AD-5004-2E44-9CCE-64E3FDC794C5}" presName="item3" presStyleLbl="node1" presStyleIdx="2" presStyleCnt="3">
        <dgm:presLayoutVars>
          <dgm:bulletEnabled val="1"/>
        </dgm:presLayoutVars>
      </dgm:prSet>
      <dgm:spPr/>
    </dgm:pt>
    <dgm:pt modelId="{027F5647-926B-FB4A-932E-C139932D123B}" type="pres">
      <dgm:prSet presAssocID="{8ED6A81A-BD47-6C4D-A7D5-A43D8B118D70}" presName="funnel" presStyleLbl="trAlignAcc1" presStyleIdx="0" presStyleCnt="1"/>
      <dgm:spPr/>
    </dgm:pt>
  </dgm:ptLst>
  <dgm:cxnLst>
    <dgm:cxn modelId="{374C8A06-8E6F-DA41-93AC-D639EE17BCAC}" type="presOf" srcId="{60032198-8372-C348-872B-F7B7662419CA}" destId="{69CAC66B-28E6-4A4F-90B9-16ABF97208CE}" srcOrd="0" destOrd="0" presId="urn:microsoft.com/office/officeart/2005/8/layout/funnel1"/>
    <dgm:cxn modelId="{A7248B15-F39F-5748-86A7-579FE6623BF3}" srcId="{8ED6A81A-BD47-6C4D-A7D5-A43D8B118D70}" destId="{E11E39AD-5004-2E44-9CCE-64E3FDC794C5}" srcOrd="3" destOrd="0" parTransId="{A99324E3-5CBE-6F42-A34C-9219FC39901B}" sibTransId="{D51748BF-E055-E548-BD1F-B4716F26B2BB}"/>
    <dgm:cxn modelId="{4E153F17-C83C-EB4C-8AB7-3748E26E8211}" srcId="{8ED6A81A-BD47-6C4D-A7D5-A43D8B118D70}" destId="{18DCD90F-E9D8-AE4B-84D2-69077C7D269B}" srcOrd="1" destOrd="0" parTransId="{7B493AE3-3E73-374D-BA13-C076BFF833C6}" sibTransId="{4BC356E9-93A5-6142-9AC1-427F05A4BE23}"/>
    <dgm:cxn modelId="{5FDDD954-B8E6-A34D-9431-4C8B67F92C9F}" type="presOf" srcId="{5B94C995-A981-1C40-B5CE-31B5AF7F99E9}" destId="{873D84C4-7C83-9941-BD58-9069A0614074}" srcOrd="0" destOrd="0" presId="urn:microsoft.com/office/officeart/2005/8/layout/funnel1"/>
    <dgm:cxn modelId="{255E349A-9CBD-124A-BFB2-3C3D141027FA}" srcId="{8ED6A81A-BD47-6C4D-A7D5-A43D8B118D70}" destId="{5B94C995-A981-1C40-B5CE-31B5AF7F99E9}" srcOrd="2" destOrd="0" parTransId="{262CDF50-53DB-9A4A-B729-6839DB578F1A}" sibTransId="{CB342FFB-5135-D74D-AFF5-1408AB2CF3DE}"/>
    <dgm:cxn modelId="{C4931AAF-6541-AD42-80D3-7B0EC40C2BE3}" type="presOf" srcId="{8ED6A81A-BD47-6C4D-A7D5-A43D8B118D70}" destId="{2F8CE63C-C05B-1C4A-8D92-7FE7FCEFC47B}" srcOrd="0" destOrd="0" presId="urn:microsoft.com/office/officeart/2005/8/layout/funnel1"/>
    <dgm:cxn modelId="{5F71BDBD-8ED9-5648-BFDC-F37D3B08BA15}" type="presOf" srcId="{18DCD90F-E9D8-AE4B-84D2-69077C7D269B}" destId="{7BAB0383-578F-3343-B038-E8FEF735F6D4}" srcOrd="0" destOrd="0" presId="urn:microsoft.com/office/officeart/2005/8/layout/funnel1"/>
    <dgm:cxn modelId="{D872E1CA-4182-8044-8D9A-461E9D0E52AA}" srcId="{8ED6A81A-BD47-6C4D-A7D5-A43D8B118D70}" destId="{60032198-8372-C348-872B-F7B7662419CA}" srcOrd="0" destOrd="0" parTransId="{E899D1ED-6DE3-164A-881E-12EABA517278}" sibTransId="{32E98472-1C4C-5246-A86B-07E01353302A}"/>
    <dgm:cxn modelId="{6B2757DD-8423-BF44-9014-DE628CD96B32}" type="presOf" srcId="{E11E39AD-5004-2E44-9CCE-64E3FDC794C5}" destId="{529A6250-F4AA-6049-8F41-D78075B87B8F}" srcOrd="0" destOrd="0" presId="urn:microsoft.com/office/officeart/2005/8/layout/funnel1"/>
    <dgm:cxn modelId="{E8CA42A7-7EF9-3F4C-BFEC-A5197A799549}" type="presParOf" srcId="{2F8CE63C-C05B-1C4A-8D92-7FE7FCEFC47B}" destId="{1FE2AFA8-79C3-904B-9CC8-8BA013D31622}" srcOrd="0" destOrd="0" presId="urn:microsoft.com/office/officeart/2005/8/layout/funnel1"/>
    <dgm:cxn modelId="{66DCAD8A-83BB-7743-857A-4E53510C0F12}" type="presParOf" srcId="{2F8CE63C-C05B-1C4A-8D92-7FE7FCEFC47B}" destId="{5B704C30-5126-D84C-B397-54598CB576E2}" srcOrd="1" destOrd="0" presId="urn:microsoft.com/office/officeart/2005/8/layout/funnel1"/>
    <dgm:cxn modelId="{3E78D7CF-2402-4147-B608-7624885DEEF8}" type="presParOf" srcId="{2F8CE63C-C05B-1C4A-8D92-7FE7FCEFC47B}" destId="{529A6250-F4AA-6049-8F41-D78075B87B8F}" srcOrd="2" destOrd="0" presId="urn:microsoft.com/office/officeart/2005/8/layout/funnel1"/>
    <dgm:cxn modelId="{4CE76085-2E39-7A48-8EC1-6FA52C980A48}" type="presParOf" srcId="{2F8CE63C-C05B-1C4A-8D92-7FE7FCEFC47B}" destId="{873D84C4-7C83-9941-BD58-9069A0614074}" srcOrd="3" destOrd="0" presId="urn:microsoft.com/office/officeart/2005/8/layout/funnel1"/>
    <dgm:cxn modelId="{FB894D00-6267-E54B-96E4-5CA456EEC286}" type="presParOf" srcId="{2F8CE63C-C05B-1C4A-8D92-7FE7FCEFC47B}" destId="{7BAB0383-578F-3343-B038-E8FEF735F6D4}" srcOrd="4" destOrd="0" presId="urn:microsoft.com/office/officeart/2005/8/layout/funnel1"/>
    <dgm:cxn modelId="{5FCD7F51-1C83-574F-BA56-717F6C9E9C93}" type="presParOf" srcId="{2F8CE63C-C05B-1C4A-8D92-7FE7FCEFC47B}" destId="{69CAC66B-28E6-4A4F-90B9-16ABF97208CE}" srcOrd="5" destOrd="0" presId="urn:microsoft.com/office/officeart/2005/8/layout/funnel1"/>
    <dgm:cxn modelId="{DA0CC0F2-5710-F54B-B542-378D3BCEA470}" type="presParOf" srcId="{2F8CE63C-C05B-1C4A-8D92-7FE7FCEFC47B}" destId="{027F5647-926B-FB4A-932E-C139932D123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497D-BA32-F74A-9FE5-454A56A713A9}">
      <dsp:nvSpPr>
        <dsp:cNvPr id="0" name=""/>
        <dsp:cNvSpPr/>
      </dsp:nvSpPr>
      <dsp:spPr>
        <a:xfrm>
          <a:off x="175538" y="1602837"/>
          <a:ext cx="3433753" cy="1131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Street teams Placement Plan</a:t>
          </a:r>
        </a:p>
      </dsp:txBody>
      <dsp:txXfrm>
        <a:off x="175538" y="1602837"/>
        <a:ext cx="3433753" cy="1131577"/>
      </dsp:txXfrm>
    </dsp:sp>
    <dsp:sp modelId="{CCB7E115-02BB-8F46-B10A-35BCC3F125E5}">
      <dsp:nvSpPr>
        <dsp:cNvPr id="0" name=""/>
        <dsp:cNvSpPr/>
      </dsp:nvSpPr>
      <dsp:spPr>
        <a:xfrm>
          <a:off x="229495" y="1258681"/>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C5E83-3FA5-7C41-877A-58F2B2F6AD38}">
      <dsp:nvSpPr>
        <dsp:cNvPr id="0" name=""/>
        <dsp:cNvSpPr/>
      </dsp:nvSpPr>
      <dsp:spPr>
        <a:xfrm>
          <a:off x="420692" y="876286"/>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5D1F9-8598-6E4F-B13F-1206269D4807}">
      <dsp:nvSpPr>
        <dsp:cNvPr id="0" name=""/>
        <dsp:cNvSpPr/>
      </dsp:nvSpPr>
      <dsp:spPr>
        <a:xfrm>
          <a:off x="879567" y="952765"/>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F05C-7A79-8F45-A60E-3393D038CC90}">
      <dsp:nvSpPr>
        <dsp:cNvPr id="0" name=""/>
        <dsp:cNvSpPr/>
      </dsp:nvSpPr>
      <dsp:spPr>
        <a:xfrm>
          <a:off x="1261962" y="532130"/>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C1FBD-300D-484F-B263-789D0685A15F}">
      <dsp:nvSpPr>
        <dsp:cNvPr id="0" name=""/>
        <dsp:cNvSpPr/>
      </dsp:nvSpPr>
      <dsp:spPr>
        <a:xfrm>
          <a:off x="1759076" y="379172"/>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5D08D-B14C-0142-9038-A2982DE5B260}">
      <dsp:nvSpPr>
        <dsp:cNvPr id="0" name=""/>
        <dsp:cNvSpPr/>
      </dsp:nvSpPr>
      <dsp:spPr>
        <a:xfrm>
          <a:off x="2370908" y="646849"/>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CF8DA-5603-5140-B8AB-69A3B16863C2}">
      <dsp:nvSpPr>
        <dsp:cNvPr id="0" name=""/>
        <dsp:cNvSpPr/>
      </dsp:nvSpPr>
      <dsp:spPr>
        <a:xfrm>
          <a:off x="2753304" y="838046"/>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F3D8F-9820-A240-8F37-587D912EA9ED}">
      <dsp:nvSpPr>
        <dsp:cNvPr id="0" name=""/>
        <dsp:cNvSpPr/>
      </dsp:nvSpPr>
      <dsp:spPr>
        <a:xfrm>
          <a:off x="3288657" y="1258681"/>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327BB-3049-754C-B35D-422E135BD5BA}">
      <dsp:nvSpPr>
        <dsp:cNvPr id="0" name=""/>
        <dsp:cNvSpPr/>
      </dsp:nvSpPr>
      <dsp:spPr>
        <a:xfrm>
          <a:off x="3518094" y="1679316"/>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44DAA-9EC3-8B44-90AE-A94E83B6CA5B}">
      <dsp:nvSpPr>
        <dsp:cNvPr id="0" name=""/>
        <dsp:cNvSpPr/>
      </dsp:nvSpPr>
      <dsp:spPr>
        <a:xfrm>
          <a:off x="1529639" y="876286"/>
          <a:ext cx="702358" cy="7023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3EBD9-1795-BA4E-89E5-DB3B10BEFCE8}">
      <dsp:nvSpPr>
        <dsp:cNvPr id="0" name=""/>
        <dsp:cNvSpPr/>
      </dsp:nvSpPr>
      <dsp:spPr>
        <a:xfrm>
          <a:off x="38297" y="2329388"/>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80A8-BBC1-0440-86F8-66E92E7B0CAC}">
      <dsp:nvSpPr>
        <dsp:cNvPr id="0" name=""/>
        <dsp:cNvSpPr/>
      </dsp:nvSpPr>
      <dsp:spPr>
        <a:xfrm>
          <a:off x="267734" y="2673544"/>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4D1B6-C5FA-8E42-ACF3-748F061BAC90}">
      <dsp:nvSpPr>
        <dsp:cNvPr id="0" name=""/>
        <dsp:cNvSpPr/>
      </dsp:nvSpPr>
      <dsp:spPr>
        <a:xfrm>
          <a:off x="841327" y="2979460"/>
          <a:ext cx="624318" cy="6243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52B9D-464E-4F40-942B-7F0D84CA462C}">
      <dsp:nvSpPr>
        <dsp:cNvPr id="0" name=""/>
        <dsp:cNvSpPr/>
      </dsp:nvSpPr>
      <dsp:spPr>
        <a:xfrm>
          <a:off x="1644357" y="3476574"/>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F75FF-9FA1-D84F-8554-43AA4777EF3A}">
      <dsp:nvSpPr>
        <dsp:cNvPr id="0" name=""/>
        <dsp:cNvSpPr/>
      </dsp:nvSpPr>
      <dsp:spPr>
        <a:xfrm>
          <a:off x="1797315" y="2979460"/>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9FD51-9501-2B45-92F3-BA972A2DD5E3}">
      <dsp:nvSpPr>
        <dsp:cNvPr id="0" name=""/>
        <dsp:cNvSpPr/>
      </dsp:nvSpPr>
      <dsp:spPr>
        <a:xfrm>
          <a:off x="2179711" y="3514813"/>
          <a:ext cx="273139" cy="2731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0BAE3-ADDA-5045-86F0-1786E6478CFC}">
      <dsp:nvSpPr>
        <dsp:cNvPr id="0" name=""/>
        <dsp:cNvSpPr/>
      </dsp:nvSpPr>
      <dsp:spPr>
        <a:xfrm>
          <a:off x="2523866" y="2902981"/>
          <a:ext cx="624318" cy="6243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65413-30F8-6E46-8F39-5784A8040D56}">
      <dsp:nvSpPr>
        <dsp:cNvPr id="0" name=""/>
        <dsp:cNvSpPr/>
      </dsp:nvSpPr>
      <dsp:spPr>
        <a:xfrm>
          <a:off x="3365136" y="2750023"/>
          <a:ext cx="429219" cy="4292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3A2D2-F67A-BE40-B300-7724B54FBF3D}">
      <dsp:nvSpPr>
        <dsp:cNvPr id="0" name=""/>
        <dsp:cNvSpPr/>
      </dsp:nvSpPr>
      <dsp:spPr>
        <a:xfrm>
          <a:off x="3794355" y="952129"/>
          <a:ext cx="1260555" cy="24065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FC1CF3-F4A9-1D40-90F6-75DE5AF73979}">
      <dsp:nvSpPr>
        <dsp:cNvPr id="0" name=""/>
        <dsp:cNvSpPr/>
      </dsp:nvSpPr>
      <dsp:spPr>
        <a:xfrm>
          <a:off x="4825719" y="952129"/>
          <a:ext cx="1260555" cy="24065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59FA2-136C-684A-82F6-128C37A7ACFC}">
      <dsp:nvSpPr>
        <dsp:cNvPr id="0" name=""/>
        <dsp:cNvSpPr/>
      </dsp:nvSpPr>
      <dsp:spPr>
        <a:xfrm>
          <a:off x="6223790" y="753248"/>
          <a:ext cx="2922197" cy="29221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 Awareness</a:t>
          </a:r>
          <a:br>
            <a:rPr lang="en-US" sz="2800" kern="1200" dirty="0"/>
          </a:br>
          <a:r>
            <a:rPr lang="en-US" sz="2800" kern="1200" dirty="0"/>
            <a:t>↑ Sign ups</a:t>
          </a:r>
        </a:p>
        <a:p>
          <a:pPr marL="0" lvl="0" indent="0" algn="ctr" defTabSz="1244600">
            <a:lnSpc>
              <a:spcPct val="90000"/>
            </a:lnSpc>
            <a:spcBef>
              <a:spcPct val="0"/>
            </a:spcBef>
            <a:spcAft>
              <a:spcPct val="35000"/>
            </a:spcAft>
            <a:buNone/>
          </a:pPr>
          <a:r>
            <a:rPr lang="en-US" sz="2800" kern="1200" dirty="0"/>
            <a:t>↑ Gala attendance</a:t>
          </a:r>
        </a:p>
        <a:p>
          <a:pPr marL="0" lvl="0" indent="0" algn="ctr" defTabSz="1244600">
            <a:lnSpc>
              <a:spcPct val="90000"/>
            </a:lnSpc>
            <a:spcBef>
              <a:spcPct val="0"/>
            </a:spcBef>
            <a:spcAft>
              <a:spcPct val="35000"/>
            </a:spcAft>
            <a:buNone/>
          </a:pPr>
          <a:r>
            <a:rPr lang="en-US" sz="2800" kern="1200" dirty="0"/>
            <a:t>↑</a:t>
          </a:r>
          <a:r>
            <a:rPr lang="en-US" sz="2800" kern="1200" dirty="0">
              <a:solidFill>
                <a:srgbClr val="92D050"/>
              </a:solidFill>
            </a:rPr>
            <a:t>$</a:t>
          </a:r>
        </a:p>
      </dsp:txBody>
      <dsp:txXfrm>
        <a:off x="6651736" y="1181194"/>
        <a:ext cx="2066305" cy="2066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2AFA8-79C3-904B-9CC8-8BA013D31622}">
      <dsp:nvSpPr>
        <dsp:cNvPr id="0" name=""/>
        <dsp:cNvSpPr/>
      </dsp:nvSpPr>
      <dsp:spPr>
        <a:xfrm>
          <a:off x="925696" y="326013"/>
          <a:ext cx="3382858" cy="117482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4C30-5126-D84C-B397-54598CB576E2}">
      <dsp:nvSpPr>
        <dsp:cNvPr id="0" name=""/>
        <dsp:cNvSpPr/>
      </dsp:nvSpPr>
      <dsp:spPr>
        <a:xfrm>
          <a:off x="2294574" y="3202754"/>
          <a:ext cx="655592" cy="41957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A6250-F4AA-6049-8F41-D78075B87B8F}">
      <dsp:nvSpPr>
        <dsp:cNvPr id="0" name=""/>
        <dsp:cNvSpPr/>
      </dsp:nvSpPr>
      <dsp:spPr>
        <a:xfrm>
          <a:off x="1048948" y="3538417"/>
          <a:ext cx="3146845" cy="78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High Traffic + Near Tech Hubs</a:t>
          </a:r>
        </a:p>
      </dsp:txBody>
      <dsp:txXfrm>
        <a:off x="1048948" y="3538417"/>
        <a:ext cx="3146845" cy="786711"/>
      </dsp:txXfrm>
    </dsp:sp>
    <dsp:sp modelId="{873D84C4-7C83-9941-BD58-9069A0614074}">
      <dsp:nvSpPr>
        <dsp:cNvPr id="0" name=""/>
        <dsp:cNvSpPr/>
      </dsp:nvSpPr>
      <dsp:spPr>
        <a:xfrm>
          <a:off x="2155588" y="1591569"/>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86th St</a:t>
          </a:r>
        </a:p>
      </dsp:txBody>
      <dsp:txXfrm>
        <a:off x="2328405" y="1764386"/>
        <a:ext cx="834432" cy="834432"/>
      </dsp:txXfrm>
    </dsp:sp>
    <dsp:sp modelId="{7BAB0383-578F-3343-B038-E8FEF735F6D4}">
      <dsp:nvSpPr>
        <dsp:cNvPr id="0" name=""/>
        <dsp:cNvSpPr/>
      </dsp:nvSpPr>
      <dsp:spPr>
        <a:xfrm>
          <a:off x="1311185" y="706257"/>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Grand Central</a:t>
          </a:r>
        </a:p>
      </dsp:txBody>
      <dsp:txXfrm>
        <a:off x="1484002" y="879074"/>
        <a:ext cx="834432" cy="834432"/>
      </dsp:txXfrm>
    </dsp:sp>
    <dsp:sp modelId="{69CAC66B-28E6-4A4F-90B9-16ABF97208CE}">
      <dsp:nvSpPr>
        <dsp:cNvPr id="0" name=""/>
        <dsp:cNvSpPr/>
      </dsp:nvSpPr>
      <dsp:spPr>
        <a:xfrm>
          <a:off x="2517476" y="420943"/>
          <a:ext cx="1180066" cy="1180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 Traffic + Near Tech Hubs</a:t>
          </a:r>
        </a:p>
      </dsp:txBody>
      <dsp:txXfrm>
        <a:off x="2690293" y="593760"/>
        <a:ext cx="834432" cy="834432"/>
      </dsp:txXfrm>
    </dsp:sp>
    <dsp:sp modelId="{027F5647-926B-FB4A-932E-C139932D123B}">
      <dsp:nvSpPr>
        <dsp:cNvPr id="0" name=""/>
        <dsp:cNvSpPr/>
      </dsp:nvSpPr>
      <dsp:spPr>
        <a:xfrm>
          <a:off x="786711" y="181782"/>
          <a:ext cx="3671319" cy="293705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2AFA8-79C3-904B-9CC8-8BA013D31622}">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4C30-5126-D84C-B397-54598CB576E2}">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A6250-F4AA-6049-8F41-D78075B87B8F}">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High Traffic + Near Tech Hubs</a:t>
          </a:r>
        </a:p>
      </dsp:txBody>
      <dsp:txXfrm>
        <a:off x="2031999" y="4368800"/>
        <a:ext cx="4064000" cy="1016000"/>
      </dsp:txXfrm>
    </dsp:sp>
    <dsp:sp modelId="{873D84C4-7C83-9941-BD58-9069A0614074}">
      <dsp:nvSpPr>
        <dsp:cNvPr id="0" name=""/>
        <dsp:cNvSpPr/>
      </dsp:nvSpPr>
      <dsp:spPr>
        <a:xfrm>
          <a:off x="3461173" y="1854538"/>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Near Tech Hubs</a:t>
          </a:r>
        </a:p>
      </dsp:txBody>
      <dsp:txXfrm>
        <a:off x="3684358" y="2077723"/>
        <a:ext cx="1077630" cy="1077630"/>
      </dsp:txXfrm>
    </dsp:sp>
    <dsp:sp modelId="{7BAB0383-578F-3343-B038-E8FEF735F6D4}">
      <dsp:nvSpPr>
        <dsp:cNvPr id="0" name=""/>
        <dsp:cNvSpPr/>
      </dsp:nvSpPr>
      <dsp:spPr>
        <a:xfrm>
          <a:off x="2370666" y="71120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High  Traffic</a:t>
          </a:r>
        </a:p>
      </dsp:txBody>
      <dsp:txXfrm>
        <a:off x="2593851" y="934385"/>
        <a:ext cx="1077630" cy="1077630"/>
      </dsp:txXfrm>
    </dsp:sp>
    <dsp:sp modelId="{69CAC66B-28E6-4A4F-90B9-16ABF97208CE}">
      <dsp:nvSpPr>
        <dsp:cNvPr id="0" name=""/>
        <dsp:cNvSpPr/>
      </dsp:nvSpPr>
      <dsp:spPr>
        <a:xfrm>
          <a:off x="3928533" y="342730"/>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High Traffic + Near Tech Hubs</a:t>
          </a:r>
        </a:p>
      </dsp:txBody>
      <dsp:txXfrm>
        <a:off x="4151718" y="565915"/>
        <a:ext cx="1077630" cy="1077630"/>
      </dsp:txXfrm>
    </dsp:sp>
    <dsp:sp modelId="{027F5647-926B-FB4A-932E-C139932D123B}">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18B43-61FA-C141-A7AF-D584AF6CDDE8}"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63B5E-7A5D-F44B-B34F-335F2743F92E}" type="slidenum">
              <a:rPr lang="en-US" smtClean="0"/>
              <a:t>‹#›</a:t>
            </a:fld>
            <a:endParaRPr lang="en-US"/>
          </a:p>
        </p:txBody>
      </p:sp>
    </p:spTree>
    <p:extLst>
      <p:ext uri="{BB962C8B-B14F-4D97-AF65-F5344CB8AC3E}">
        <p14:creationId xmlns:p14="http://schemas.microsoft.com/office/powerpoint/2010/main" val="27719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a:t>
            </a:r>
          </a:p>
          <a:p>
            <a:r>
              <a:rPr lang="en-US" sz="1200" kern="1200" dirty="0">
                <a:solidFill>
                  <a:schemeClr val="tx1"/>
                </a:solidFill>
                <a:effectLst/>
                <a:latin typeface="+mn-lt"/>
                <a:ea typeface="+mn-ea"/>
                <a:cs typeface="+mn-cs"/>
              </a:rPr>
              <a:t>My name is</a:t>
            </a:r>
          </a:p>
          <a:p>
            <a:r>
              <a:rPr lang="en-US" sz="1200" kern="1200" dirty="0">
                <a:solidFill>
                  <a:schemeClr val="tx1"/>
                </a:solidFill>
                <a:effectLst/>
                <a:latin typeface="+mn-lt"/>
                <a:ea typeface="+mn-ea"/>
                <a:cs typeface="+mn-cs"/>
              </a:rPr>
              <a:t>My partners and fellow presenters are Kristen </a:t>
            </a:r>
            <a:r>
              <a:rPr lang="en-US" sz="1200" kern="1200" dirty="0" err="1">
                <a:solidFill>
                  <a:schemeClr val="tx1"/>
                </a:solidFill>
                <a:effectLst/>
                <a:latin typeface="+mn-lt"/>
                <a:ea typeface="+mn-ea"/>
                <a:cs typeface="+mn-cs"/>
              </a:rPr>
              <a:t>TOkunaga</a:t>
            </a:r>
            <a:r>
              <a:rPr lang="en-US" sz="1200" kern="1200" dirty="0">
                <a:solidFill>
                  <a:schemeClr val="tx1"/>
                </a:solidFill>
                <a:effectLst/>
                <a:latin typeface="+mn-lt"/>
                <a:ea typeface="+mn-ea"/>
                <a:cs typeface="+mn-cs"/>
              </a:rPr>
              <a:t> and Scott Kroeger</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29663B5E-7A5D-F44B-B34F-335F2743F92E}" type="slidenum">
              <a:rPr lang="en-US" smtClean="0"/>
              <a:t>1</a:t>
            </a:fld>
            <a:endParaRPr lang="en-US"/>
          </a:p>
        </p:txBody>
      </p:sp>
    </p:spTree>
    <p:extLst>
      <p:ext uri="{BB962C8B-B14F-4D97-AF65-F5344CB8AC3E}">
        <p14:creationId xmlns:p14="http://schemas.microsoft.com/office/powerpoint/2010/main" val="206130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this presentation we’re going to present our recommendations for a street team placement plan.  The focus of the plan is to optimize the effectiveness of street teams who are working to:</a:t>
            </a:r>
          </a:p>
          <a:p>
            <a:pPr rtl="0" fontAlgn="ctr"/>
            <a:r>
              <a:rPr lang="en-US" sz="1200" kern="1200" dirty="0">
                <a:solidFill>
                  <a:schemeClr val="tx1"/>
                </a:solidFill>
                <a:effectLst/>
                <a:latin typeface="+mn-lt"/>
                <a:ea typeface="+mn-ea"/>
                <a:cs typeface="+mn-cs"/>
              </a:rPr>
              <a:t>increase awareness of </a:t>
            </a:r>
            <a:r>
              <a:rPr lang="en-US" sz="1200" kern="1200" dirty="0" err="1">
                <a:solidFill>
                  <a:schemeClr val="tx1"/>
                </a:solidFill>
                <a:effectLst/>
                <a:latin typeface="+mn-lt"/>
                <a:ea typeface="+mn-ea"/>
                <a:cs typeface="+mn-cs"/>
              </a:rPr>
              <a:t>WomenTechWomenYes</a:t>
            </a:r>
            <a:r>
              <a:rPr lang="en-US" sz="1200" kern="1200" dirty="0">
                <a:solidFill>
                  <a:schemeClr val="tx1"/>
                </a:solidFill>
                <a:effectLst/>
                <a:latin typeface="+mn-lt"/>
                <a:ea typeface="+mn-ea"/>
                <a:cs typeface="+mn-cs"/>
              </a:rPr>
              <a:t> International and</a:t>
            </a:r>
          </a:p>
          <a:p>
            <a:pPr rtl="0" fontAlgn="ctr"/>
            <a:r>
              <a:rPr lang="en-US" sz="1200" kern="1200" dirty="0">
                <a:solidFill>
                  <a:schemeClr val="tx1"/>
                </a:solidFill>
                <a:effectLst/>
                <a:latin typeface="+mn-lt"/>
                <a:ea typeface="+mn-ea"/>
                <a:cs typeface="+mn-cs"/>
              </a:rPr>
              <a:t>convert that awareness into a willingness for people to provide their email address perhaps in exchange for free tickets to WTWY's annual gala </a:t>
            </a:r>
          </a:p>
          <a:p>
            <a:pPr rtl="0" fontAlgn="ctr"/>
            <a:r>
              <a:rPr lang="en-US" sz="1200" kern="1200" dirty="0">
                <a:solidFill>
                  <a:schemeClr val="tx1"/>
                </a:solidFill>
                <a:effectLst/>
                <a:latin typeface="+mn-lt"/>
                <a:ea typeface="+mn-ea"/>
                <a:cs typeface="+mn-cs"/>
              </a:rPr>
              <a:t>besides increasing gala attendance this helps find individuals passionate about increasing participation of women in technology,</a:t>
            </a:r>
          </a:p>
          <a:p>
            <a:pPr rtl="0" fontAlgn="ctr"/>
            <a:r>
              <a:rPr lang="en-US" sz="1200" kern="1200" dirty="0">
                <a:solidFill>
                  <a:schemeClr val="tx1"/>
                </a:solidFill>
                <a:effectLst/>
                <a:latin typeface="+mn-lt"/>
                <a:ea typeface="+mn-ea"/>
                <a:cs typeface="+mn-cs"/>
              </a:rPr>
              <a:t>to work toward WTWY objectives and increase WTWY fund raising</a:t>
            </a:r>
          </a:p>
          <a:p>
            <a:pPr marL="171450" indent="-171450">
              <a:buFont typeface="Arial" panose="020B0604020202020204" pitchFamily="34" charset="0"/>
              <a:buChar char="•"/>
            </a:pPr>
            <a:endParaRPr lang="en-US" b="1" dirty="0"/>
          </a:p>
          <a:p>
            <a:endParaRPr lang="en-US" b="1" dirty="0"/>
          </a:p>
          <a:p>
            <a:r>
              <a:rPr lang="en-US" b="1" dirty="0"/>
              <a:t>Problem = Motivation, Objective, Goals</a:t>
            </a:r>
          </a:p>
          <a:p>
            <a:r>
              <a:rPr lang="en-US" b="1" dirty="0"/>
              <a:t>An email exchange with a client</a:t>
            </a:r>
          </a:p>
          <a:p>
            <a:r>
              <a:rPr lang="en-US" dirty="0"/>
              <a:t>Chad, Cliff and Roberto -</a:t>
            </a:r>
          </a:p>
          <a:p>
            <a:r>
              <a:rPr lang="en-US" dirty="0"/>
              <a:t>It was great to meet with you and chat at the event where we recently met and had a nice chat. We’d love to take some next steps to see if working together is something that would make sense for both parties.</a:t>
            </a:r>
          </a:p>
          <a:p>
            <a:r>
              <a:rPr lang="en-US" dirty="0"/>
              <a:t>As we mentioned, we are interested in harnessing the power of data and analytics to optimize the effectiveness of our street team work, which is a significant portion of our fundraising efforts.</a:t>
            </a:r>
          </a:p>
          <a:p>
            <a:r>
              <a:rPr lang="en-US" dirty="0" err="1"/>
              <a:t>WomenTechWomenYes</a:t>
            </a:r>
            <a:r>
              <a:rPr lang="en-US" dirty="0"/>
              <a:t> (WTWY) has an annual gala at the beginning of the summer each year. As we are new and inclusive organization, we try to do double duty with the gala both to fill our event space with individuals passionate about increasing the participation of women in technology, and to concurrently build awareness and reach.</a:t>
            </a:r>
          </a:p>
          <a:p>
            <a:r>
              <a:rPr lang="en-US" dirty="0"/>
              <a:t>To this end we place street teams at entrances to subway stations. The street teams collect email addresses and those who sign up are sent free tickets to our gala.</a:t>
            </a:r>
          </a:p>
          <a:p>
            <a:r>
              <a:rPr lang="en-US" dirty="0"/>
              <a:t>Where we’d like to solicit your engagement is to use MTA subway data, which as I’m sure you know is available freely from the city, to help us optimize the placement of our street teams, such that we can gather the most signatures, ideally from those who will attend the gala and contribute to our cause.</a:t>
            </a:r>
          </a:p>
          <a:p>
            <a:r>
              <a:rPr lang="en-US" dirty="0"/>
              <a:t>The ball is in your court now—do you think this is something that would be feasible for your group? From there we can explore what kind of an engagement would make sense for all of us.</a:t>
            </a:r>
          </a:p>
          <a:p>
            <a:r>
              <a:rPr lang="en-US" dirty="0"/>
              <a:t>Best,</a:t>
            </a:r>
          </a:p>
          <a:p>
            <a:r>
              <a:rPr lang="en-US" dirty="0" err="1"/>
              <a:t>Karrine</a:t>
            </a:r>
            <a:r>
              <a:rPr lang="en-US" dirty="0"/>
              <a:t> and Dahlia</a:t>
            </a:r>
          </a:p>
          <a:p>
            <a:r>
              <a:rPr lang="en-US" dirty="0"/>
              <a:t>WTWY International</a:t>
            </a:r>
          </a:p>
          <a:p>
            <a:endParaRPr lang="en-US" b="1" dirty="0"/>
          </a:p>
          <a:p>
            <a:r>
              <a:rPr lang="en-US" b="1" dirty="0"/>
              <a:t>Draft Proposal:</a:t>
            </a:r>
          </a:p>
          <a:p>
            <a:r>
              <a:rPr lang="en-US" b="1" dirty="0"/>
              <a:t>WTWY street teams</a:t>
            </a:r>
          </a:p>
          <a:p>
            <a:r>
              <a:rPr lang="en-US" b="1" dirty="0"/>
              <a:t>Problem statement:</a:t>
            </a:r>
          </a:p>
          <a:p>
            <a:r>
              <a:rPr lang="en-US" dirty="0"/>
              <a:t>WTWY needs to optimize their street teams so that they can get the most email signups for their annual OMGYN Gala. Ideally, the email signups will convert at a high rate to gala attendees, and among attendees, many will make contributions to WTWY.</a:t>
            </a:r>
          </a:p>
          <a:p>
            <a:r>
              <a:rPr lang="en-US" dirty="0"/>
              <a:t>MTA data obtained from the NYC Data Portal provides rich information about the travel patterns of New Yorkers -- using this information, can we create a street team deployment plan that will optimize WTWY’s resources toward achieving their goals?</a:t>
            </a:r>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2</a:t>
            </a:fld>
            <a:endParaRPr lang="en-US"/>
          </a:p>
        </p:txBody>
      </p:sp>
    </p:spTree>
    <p:extLst>
      <p:ext uri="{BB962C8B-B14F-4D97-AF65-F5344CB8AC3E}">
        <p14:creationId xmlns:p14="http://schemas.microsoft.com/office/powerpoint/2010/main" val="366270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a:t>High-Traffic Subway Entrances </a:t>
            </a:r>
          </a:p>
          <a:p>
            <a:pPr marL="0" indent="0">
              <a:buNone/>
            </a:pPr>
            <a:endParaRPr lang="en-US" dirty="0"/>
          </a:p>
          <a:p>
            <a:r>
              <a:rPr lang="en-US" dirty="0"/>
              <a:t>Obtain: MTA Subway Data </a:t>
            </a:r>
            <a:r>
              <a:rPr lang="en-US" i="1" dirty="0"/>
              <a:t>for Feb/Mar  2019</a:t>
            </a:r>
          </a:p>
          <a:p>
            <a:r>
              <a:rPr lang="en-US" dirty="0"/>
              <a:t>Scrub: </a:t>
            </a:r>
          </a:p>
          <a:p>
            <a:pPr lvl="1"/>
            <a:r>
              <a:rPr lang="en-US" dirty="0"/>
              <a:t>Entry/Exit Cumulative Values</a:t>
            </a:r>
          </a:p>
          <a:p>
            <a:pPr lvl="1"/>
            <a:r>
              <a:rPr lang="en-US" dirty="0"/>
              <a:t>Subway Station Locations </a:t>
            </a:r>
          </a:p>
          <a:p>
            <a:r>
              <a:rPr lang="en-US" dirty="0"/>
              <a:t>Explore: Entries &amp; Exits</a:t>
            </a:r>
          </a:p>
          <a:p>
            <a:endParaRPr lang="en-US" dirty="0"/>
          </a:p>
          <a:p>
            <a:endParaRPr lang="en-US" dirty="0"/>
          </a:p>
          <a:p>
            <a:r>
              <a:rPr lang="en-US" dirty="0" err="1"/>
              <a:t>Karrine</a:t>
            </a:r>
            <a:r>
              <a:rPr lang="en-US" dirty="0"/>
              <a:t> &amp; Dahlia -</a:t>
            </a:r>
          </a:p>
          <a:p>
            <a:r>
              <a:rPr lang="en-US" dirty="0"/>
              <a:t>Hope you are well! We pulled the </a:t>
            </a:r>
            <a:r>
              <a:rPr lang="en-US" dirty="0" err="1"/>
              <a:t>mta</a:t>
            </a:r>
            <a:r>
              <a:rPr lang="en-US" dirty="0"/>
              <a:t> data from the public data portal and ran some initial feasibility analyses. Check out the attached document. With the MTA data alone, we can definitely help you to find places to deploy your teams to access the most people per day. We also included a few more ideas of different scales that would greatly improve the effectiveness our analyses could have toward achieving your goals.</a:t>
            </a:r>
          </a:p>
          <a:p>
            <a:r>
              <a:rPr lang="en-US" dirty="0"/>
              <a:t>Let us know what you think—we can set up a call to go through this with you, maybe this Thursday or Friday after 3?</a:t>
            </a:r>
          </a:p>
        </p:txBody>
      </p:sp>
      <p:sp>
        <p:nvSpPr>
          <p:cNvPr id="4" name="Slide Number Placeholder 3"/>
          <p:cNvSpPr>
            <a:spLocks noGrp="1"/>
          </p:cNvSpPr>
          <p:nvPr>
            <p:ph type="sldNum" sz="quarter" idx="5"/>
          </p:nvPr>
        </p:nvSpPr>
        <p:spPr/>
        <p:txBody>
          <a:bodyPr/>
          <a:lstStyle/>
          <a:p>
            <a:fld id="{29663B5E-7A5D-F44B-B34F-335F2743F92E}" type="slidenum">
              <a:rPr lang="en-US" smtClean="0"/>
              <a:t>3</a:t>
            </a:fld>
            <a:endParaRPr lang="en-US"/>
          </a:p>
        </p:txBody>
      </p:sp>
    </p:spTree>
    <p:extLst>
      <p:ext uri="{BB962C8B-B14F-4D97-AF65-F5344CB8AC3E}">
        <p14:creationId xmlns:p14="http://schemas.microsoft.com/office/powerpoint/2010/main" val="350458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Subway Station Traffic: by Average Daily Turnstile “Entrances”</a:t>
            </a:r>
          </a:p>
          <a:p>
            <a:r>
              <a:rPr lang="en-US" dirty="0"/>
              <a:t>Technology Companies (sample of 15 locations): by square footage</a:t>
            </a:r>
          </a:p>
          <a:p>
            <a:r>
              <a:rPr lang="en-US" dirty="0"/>
              <a:t>Technology Schools (NYC, CUNY [</a:t>
            </a:r>
            <a:r>
              <a:rPr lang="en-US" sz="1200" b="1" i="0" kern="1200" dirty="0">
                <a:solidFill>
                  <a:schemeClr val="tx1"/>
                </a:solidFill>
                <a:effectLst/>
                <a:latin typeface="+mn-lt"/>
                <a:ea typeface="+mn-ea"/>
                <a:cs typeface="+mn-cs"/>
              </a:rPr>
              <a:t>New York City</a:t>
            </a:r>
            <a:r>
              <a:rPr lang="en-US" sz="1200" b="0" i="0" kern="1200" dirty="0">
                <a:solidFill>
                  <a:schemeClr val="tx1"/>
                </a:solidFill>
                <a:effectLst/>
                <a:latin typeface="+mn-lt"/>
                <a:ea typeface="+mn-ea"/>
                <a:cs typeface="+mn-cs"/>
              </a:rPr>
              <a:t> College of </a:t>
            </a:r>
            <a:r>
              <a:rPr lang="en-US" sz="1200" b="1" i="0" kern="1200" dirty="0">
                <a:solidFill>
                  <a:schemeClr val="tx1"/>
                </a:solidFill>
                <a:effectLst/>
                <a:latin typeface="+mn-lt"/>
                <a:ea typeface="+mn-ea"/>
                <a:cs typeface="+mn-cs"/>
              </a:rPr>
              <a:t>Technology, NYIT</a:t>
            </a:r>
            <a:r>
              <a:rPr lang="en-US" dirty="0"/>
              <a:t>]): by student population size </a:t>
            </a:r>
          </a:p>
          <a:p>
            <a:endParaRPr lang="en-US" dirty="0"/>
          </a:p>
          <a:p>
            <a:endParaRPr lang="en-US" dirty="0"/>
          </a:p>
          <a:p>
            <a:r>
              <a:rPr lang="en-US" dirty="0">
                <a:highlight>
                  <a:srgbClr val="FFFF00"/>
                </a:highlight>
              </a:rPr>
              <a:t>Assumptions of using Subway Traveler Volume:</a:t>
            </a:r>
          </a:p>
          <a:p>
            <a:pPr lvl="1"/>
            <a:r>
              <a:rPr lang="en-US" dirty="0">
                <a:highlight>
                  <a:srgbClr val="FFFF00"/>
                </a:highlight>
              </a:rPr>
              <a:t>Every subway rider has an equal likelihood of attending &amp; contributing</a:t>
            </a:r>
          </a:p>
          <a:p>
            <a:pPr lvl="1"/>
            <a:r>
              <a:rPr lang="en-US" dirty="0">
                <a:highlight>
                  <a:srgbClr val="FFFF00"/>
                </a:highlight>
              </a:rPr>
              <a:t>Weekly commuter patterns in Spring 2019 are consistent with Spring 2020 </a:t>
            </a:r>
          </a:p>
          <a:p>
            <a:endParaRPr lang="en-US" b="1" dirty="0"/>
          </a:p>
          <a:p>
            <a:r>
              <a:rPr lang="en-US" b="1" dirty="0"/>
              <a:t>To address the limitations of relying on the MTA data alone, we looked to multiple sources to identify the “Tech Hubs”</a:t>
            </a:r>
          </a:p>
          <a:p>
            <a:r>
              <a:rPr lang="en-US" b="1" dirty="0"/>
              <a:t>Using the locations of the stations and the “Tech Hubs”, we were able to narrow our results </a:t>
            </a:r>
          </a:p>
          <a:p>
            <a:endParaRPr lang="en-US" b="1" dirty="0"/>
          </a:p>
          <a:p>
            <a:r>
              <a:rPr lang="en-US" b="1" dirty="0"/>
              <a:t>Preliminary results:</a:t>
            </a:r>
          </a:p>
          <a:p>
            <a:r>
              <a:rPr lang="en-US" dirty="0"/>
              <a:t>Here are some preliminary results we found, as a taste of what we can do.</a:t>
            </a:r>
          </a:p>
          <a:p>
            <a:r>
              <a:rPr lang="en-US" dirty="0"/>
              <a:t>Most overall traffic:</a:t>
            </a:r>
          </a:p>
          <a:p>
            <a:r>
              <a:rPr lang="en-US" dirty="0"/>
              <a:t>Let’s start at the start and simply see where the most traffic is. This has a lot of assumptions baked into it, so we’ll examine these and refine our recommendations as we continue.</a:t>
            </a:r>
          </a:p>
          <a:p>
            <a:r>
              <a:rPr lang="en-US" dirty="0"/>
              <a:t>Top five stations in terms of average daily turnstile entrances:</a:t>
            </a:r>
          </a:p>
          <a:p>
            <a:r>
              <a:rPr lang="en-US" dirty="0"/>
              <a:t>34th St - Penn Station</a:t>
            </a:r>
          </a:p>
          <a:p>
            <a:r>
              <a:rPr lang="en-US" dirty="0"/>
              <a:t>42nd St - Grand Central Station</a:t>
            </a:r>
          </a:p>
          <a:p>
            <a:r>
              <a:rPr lang="en-US" dirty="0"/>
              <a:t>34th St - Herald Square</a:t>
            </a:r>
          </a:p>
          <a:p>
            <a:r>
              <a:rPr lang="en-US" dirty="0"/>
              <a:t>14th St - Union </a:t>
            </a:r>
            <a:r>
              <a:rPr lang="en-US" dirty="0" err="1"/>
              <a:t>Sq</a:t>
            </a:r>
            <a:endParaRPr lang="en-US" dirty="0"/>
          </a:p>
          <a:p>
            <a:r>
              <a:rPr lang="en-US" dirty="0"/>
              <a:t>42nd St - Times </a:t>
            </a:r>
            <a:r>
              <a:rPr lang="en-US" dirty="0" err="1"/>
              <a:t>Sq</a:t>
            </a:r>
            <a:endParaRPr lang="en-US" dirty="0"/>
          </a:p>
          <a:p>
            <a:r>
              <a:rPr lang="en-US"/>
              <a:t>[make a table or chart to put here instead of list]</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4</a:t>
            </a:fld>
            <a:endParaRPr lang="en-US"/>
          </a:p>
        </p:txBody>
      </p:sp>
    </p:spTree>
    <p:extLst>
      <p:ext uri="{BB962C8B-B14F-4D97-AF65-F5344CB8AC3E}">
        <p14:creationId xmlns:p14="http://schemas.microsoft.com/office/powerpoint/2010/main" val="7880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Subway Station Traffic: by Average Daily Turnstile “Entrances”</a:t>
            </a:r>
          </a:p>
          <a:p>
            <a:r>
              <a:rPr lang="en-US" dirty="0"/>
              <a:t>Technology Companies (sample of 15 locations): by square footage</a:t>
            </a:r>
          </a:p>
          <a:p>
            <a:r>
              <a:rPr lang="en-US" dirty="0"/>
              <a:t>Technology Schools (NYC, CUNY [</a:t>
            </a:r>
            <a:r>
              <a:rPr lang="en-US" sz="1200" b="1" i="0" kern="1200" dirty="0">
                <a:solidFill>
                  <a:schemeClr val="tx1"/>
                </a:solidFill>
                <a:effectLst/>
                <a:latin typeface="+mn-lt"/>
                <a:ea typeface="+mn-ea"/>
                <a:cs typeface="+mn-cs"/>
              </a:rPr>
              <a:t>New York City</a:t>
            </a:r>
            <a:r>
              <a:rPr lang="en-US" sz="1200" b="0" i="0" kern="1200" dirty="0">
                <a:solidFill>
                  <a:schemeClr val="tx1"/>
                </a:solidFill>
                <a:effectLst/>
                <a:latin typeface="+mn-lt"/>
                <a:ea typeface="+mn-ea"/>
                <a:cs typeface="+mn-cs"/>
              </a:rPr>
              <a:t> College of </a:t>
            </a:r>
            <a:r>
              <a:rPr lang="en-US" sz="1200" b="1" i="0" kern="1200" dirty="0">
                <a:solidFill>
                  <a:schemeClr val="tx1"/>
                </a:solidFill>
                <a:effectLst/>
                <a:latin typeface="+mn-lt"/>
                <a:ea typeface="+mn-ea"/>
                <a:cs typeface="+mn-cs"/>
              </a:rPr>
              <a:t>Technology, NYIT</a:t>
            </a:r>
            <a:r>
              <a:rPr lang="en-US" dirty="0"/>
              <a:t>]): by student population size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6</a:t>
            </a:fld>
            <a:endParaRPr lang="en-US"/>
          </a:p>
        </p:txBody>
      </p:sp>
    </p:spTree>
    <p:extLst>
      <p:ext uri="{BB962C8B-B14F-4D97-AF65-F5344CB8AC3E}">
        <p14:creationId xmlns:p14="http://schemas.microsoft.com/office/powerpoint/2010/main" val="3129702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7</a:t>
            </a:fld>
            <a:endParaRPr lang="en-US"/>
          </a:p>
        </p:txBody>
      </p:sp>
    </p:spTree>
    <p:extLst>
      <p:ext uri="{BB962C8B-B14F-4D97-AF65-F5344CB8AC3E}">
        <p14:creationId xmlns:p14="http://schemas.microsoft.com/office/powerpoint/2010/main" val="82536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a:defRPr b="1"/>
            </a:pPr>
            <a:r>
              <a:t>Conclusion:</a:t>
            </a:r>
          </a:p>
          <a:p>
            <a:r>
              <a:t>We had a lot of fun wrangling the mta data and coming up with these simple plots. Based on your interests and scope, we can go ahead with anything discussed above, or meet to iterate on these themes. We’re really looking forward to working with you! Women in tech is an issue we love to support.</a:t>
            </a:r>
          </a:p>
        </p:txBody>
      </p:sp>
    </p:spTree>
    <p:extLst>
      <p:ext uri="{BB962C8B-B14F-4D97-AF65-F5344CB8AC3E}">
        <p14:creationId xmlns:p14="http://schemas.microsoft.com/office/powerpoint/2010/main" val="85356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63B5E-7A5D-F44B-B34F-335F2743F92E}" type="slidenum">
              <a:rPr lang="en-US" smtClean="0"/>
              <a:t>11</a:t>
            </a:fld>
            <a:endParaRPr lang="en-US"/>
          </a:p>
        </p:txBody>
      </p:sp>
    </p:spTree>
    <p:extLst>
      <p:ext uri="{BB962C8B-B14F-4D97-AF65-F5344CB8AC3E}">
        <p14:creationId xmlns:p14="http://schemas.microsoft.com/office/powerpoint/2010/main" val="125471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Flatiron District – notable businesses </a:t>
            </a:r>
          </a:p>
          <a:p>
            <a:r>
              <a:rPr lang="en-US" dirty="0"/>
              <a:t>Some businesses have moved to </a:t>
            </a:r>
            <a:r>
              <a:rPr lang="en-US" sz="1200" b="0" i="0" kern="1200" dirty="0">
                <a:solidFill>
                  <a:schemeClr val="tx1"/>
                </a:solidFill>
                <a:effectLst/>
                <a:latin typeface="+mn-lt"/>
                <a:ea typeface="+mn-ea"/>
                <a:cs typeface="+mn-cs"/>
              </a:rPr>
              <a:t>the blocks circumventing Bryant Park and Grand Central Terminal</a:t>
            </a:r>
            <a:r>
              <a:rPr lang="en-US" dirty="0"/>
              <a:t>, which the author dubbed as ‘Silicon Central’</a:t>
            </a:r>
          </a:p>
        </p:txBody>
      </p:sp>
      <p:sp>
        <p:nvSpPr>
          <p:cNvPr id="4" name="Slide Number Placeholder 3"/>
          <p:cNvSpPr>
            <a:spLocks noGrp="1"/>
          </p:cNvSpPr>
          <p:nvPr>
            <p:ph type="sldNum" sz="quarter" idx="5"/>
          </p:nvPr>
        </p:nvSpPr>
        <p:spPr/>
        <p:txBody>
          <a:bodyPr/>
          <a:lstStyle/>
          <a:p>
            <a:fld id="{29663B5E-7A5D-F44B-B34F-335F2743F92E}" type="slidenum">
              <a:rPr lang="en-US" smtClean="0"/>
              <a:t>16</a:t>
            </a:fld>
            <a:endParaRPr lang="en-US"/>
          </a:p>
        </p:txBody>
      </p:sp>
    </p:spTree>
    <p:extLst>
      <p:ext uri="{BB962C8B-B14F-4D97-AF65-F5344CB8AC3E}">
        <p14:creationId xmlns:p14="http://schemas.microsoft.com/office/powerpoint/2010/main" val="401557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68CE-1B3F-2E4A-86F5-7715F3CA6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452F4-232E-584D-B2A4-AC0AA39F3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E6EE2-6F24-C54E-891D-BB9BC3CD8118}"/>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683FCA8-ACA5-B846-9D4C-6FCB6C2FE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AC503-BBF8-054A-B697-D30ECBDCBAE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498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A4C-26C7-2948-9375-152829E68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0BFC3-D659-6142-98B8-FAA058B7B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39F89-1AEA-D549-A5C2-81568ED5EDB7}"/>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ABF80E86-0AA5-BB41-836C-85BD172B1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DFBB-A6FB-D040-96CD-06F41454268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385759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90DEE-4847-AA4F-A99E-332D3527B1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9BE08-F51B-0145-AB85-6725E63D6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37749-FB94-754E-BF87-92E2D9D0E3D0}"/>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A2B7D830-C740-B248-A1DB-DDBA39FE8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A006B-9634-264A-BE67-96BB7FA72011}"/>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81638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9193-65A8-2245-80B7-BDF75732C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BA6DD-877E-2441-9660-A88AC49B6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876AB-A7C9-4248-868C-8E7A3AFB11DE}"/>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CE61417B-87FE-274A-A5BB-46145508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E73C-22AA-3A44-950A-757BDD502595}"/>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46539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EF6-F354-E14B-AE29-F11040FCA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2CA055-F241-EC40-9A69-1F44A5F1A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0A69F0-61D7-5D4A-873E-A6D113C6AA7E}"/>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6D86674-4EC7-134C-AA30-CF84A85D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93F7-113B-DF4C-BEF3-07395D4253B6}"/>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59899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D4F9-7EB2-9E41-A79C-C0432A8F0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A4E4E-18A8-7E4B-81A0-08CD60F7C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73A15-A005-D642-A061-2A6734A25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BB4FE-A937-0446-825B-453A673F172F}"/>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4A2BD078-CE5C-594C-8436-70C77348E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99F359-E20D-354A-B4B9-05B7E495DFF4}"/>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2209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0BAE-D595-2D4F-9675-52AC62F0C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70410-7BF6-7E4A-9647-C597370C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7913D-128D-E24B-BB32-45145287E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B7CD5C-959B-4544-AD29-B80BA8ABF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0D5D3-EA29-7748-80D9-AC5E99149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4A686-E22E-044B-A15E-08BC81FBC321}"/>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8" name="Footer Placeholder 7">
            <a:extLst>
              <a:ext uri="{FF2B5EF4-FFF2-40B4-BE49-F238E27FC236}">
                <a16:creationId xmlns:a16="http://schemas.microsoft.com/office/drawing/2014/main" id="{8E6980CB-9BA1-594E-B98B-4CDF087C88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890C8-13DF-844A-974D-75411482185F}"/>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899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AEFF-064F-D840-99A0-42B605EBF2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4E613-4A30-9443-9651-9EFEC0293A3F}"/>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4" name="Footer Placeholder 3">
            <a:extLst>
              <a:ext uri="{FF2B5EF4-FFF2-40B4-BE49-F238E27FC236}">
                <a16:creationId xmlns:a16="http://schemas.microsoft.com/office/drawing/2014/main" id="{0657895F-8381-2447-84AD-DFF2AA90C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1BA60-11E4-A84C-87B0-76BB944FEFBC}"/>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0829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97D42-F83F-1B40-9577-39FDC9592C2B}"/>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3" name="Footer Placeholder 2">
            <a:extLst>
              <a:ext uri="{FF2B5EF4-FFF2-40B4-BE49-F238E27FC236}">
                <a16:creationId xmlns:a16="http://schemas.microsoft.com/office/drawing/2014/main" id="{FE82B09A-53AA-4C4E-B05D-B4D28B1A6E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1BB9E-CC81-5248-9D78-4727A3A6FEF9}"/>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173303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5540-65C6-1F45-AE28-A3D90C9FA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EAEEE-CDA8-3D41-9EF1-84F4774DF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0496EA-3C64-9049-A7AB-4E5A61795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4E9FE-2AC5-3F49-85D7-E4B10C01EE95}"/>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0F9179C4-849D-0046-8959-D66E8A0E9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D00BC-2FBC-4B40-88A0-82F54DAF07FE}"/>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68814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063C-3B85-9E4B-A4CB-104ECA36F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066632-1901-3F44-9E94-0E70BCAA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B88811-B96D-7B42-AADC-9A8B69224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4FD5-DEBF-B345-8ED6-29D9D3AE8D90}"/>
              </a:ext>
            </a:extLst>
          </p:cNvPr>
          <p:cNvSpPr>
            <a:spLocks noGrp="1"/>
          </p:cNvSpPr>
          <p:nvPr>
            <p:ph type="dt" sz="half" idx="10"/>
          </p:nvPr>
        </p:nvSpPr>
        <p:spPr/>
        <p:txBody>
          <a:bodyPr/>
          <a:lstStyle/>
          <a:p>
            <a:fld id="{6FBD0766-EDE0-9E44-83E7-C3482686ECD7}" type="datetimeFigureOut">
              <a:rPr lang="en-US" smtClean="0"/>
              <a:t>9/27/19</a:t>
            </a:fld>
            <a:endParaRPr lang="en-US"/>
          </a:p>
        </p:txBody>
      </p:sp>
      <p:sp>
        <p:nvSpPr>
          <p:cNvPr id="6" name="Footer Placeholder 5">
            <a:extLst>
              <a:ext uri="{FF2B5EF4-FFF2-40B4-BE49-F238E27FC236}">
                <a16:creationId xmlns:a16="http://schemas.microsoft.com/office/drawing/2014/main" id="{63EDF76B-5CF6-B445-BAA4-28397815C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F6190-4253-284C-82DD-232D9D0BE5F3}"/>
              </a:ext>
            </a:extLst>
          </p:cNvPr>
          <p:cNvSpPr>
            <a:spLocks noGrp="1"/>
          </p:cNvSpPr>
          <p:nvPr>
            <p:ph type="sldNum" sz="quarter" idx="12"/>
          </p:nvPr>
        </p:nvSpPr>
        <p:spPr/>
        <p:txBody>
          <a:bodyPr/>
          <a:lstStyle/>
          <a:p>
            <a:fld id="{442604EB-F2AF-9F41-A2AA-71F57E4E57EC}" type="slidenum">
              <a:rPr lang="en-US" smtClean="0"/>
              <a:t>‹#›</a:t>
            </a:fld>
            <a:endParaRPr lang="en-US"/>
          </a:p>
        </p:txBody>
      </p:sp>
    </p:spTree>
    <p:extLst>
      <p:ext uri="{BB962C8B-B14F-4D97-AF65-F5344CB8AC3E}">
        <p14:creationId xmlns:p14="http://schemas.microsoft.com/office/powerpoint/2010/main" val="226338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5285-2A88-2043-BD7C-2A14FDD10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240C1-A084-4142-AF6E-8D43C9E7B7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658A0-CF3C-1C4D-9390-8A650263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D0766-EDE0-9E44-83E7-C3482686ECD7}" type="datetimeFigureOut">
              <a:rPr lang="en-US" smtClean="0"/>
              <a:t>9/27/19</a:t>
            </a:fld>
            <a:endParaRPr lang="en-US"/>
          </a:p>
        </p:txBody>
      </p:sp>
      <p:sp>
        <p:nvSpPr>
          <p:cNvPr id="5" name="Footer Placeholder 4">
            <a:extLst>
              <a:ext uri="{FF2B5EF4-FFF2-40B4-BE49-F238E27FC236}">
                <a16:creationId xmlns:a16="http://schemas.microsoft.com/office/drawing/2014/main" id="{1876638E-8F1E-8B4A-B469-EBC546923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705FA-98D9-AB44-A318-5CC5A8AB7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2604EB-F2AF-9F41-A2AA-71F57E4E57EC}" type="slidenum">
              <a:rPr lang="en-US" smtClean="0"/>
              <a:t>‹#›</a:t>
            </a:fld>
            <a:endParaRPr lang="en-US"/>
          </a:p>
        </p:txBody>
      </p:sp>
    </p:spTree>
    <p:extLst>
      <p:ext uri="{BB962C8B-B14F-4D97-AF65-F5344CB8AC3E}">
        <p14:creationId xmlns:p14="http://schemas.microsoft.com/office/powerpoint/2010/main" val="35053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digital.nyc/map"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builtinnyc.com/2016/08/09/nyc-fundings-zipcode-2016" TargetMode="External"/><Relationship Id="rId1" Type="http://schemas.openxmlformats.org/officeDocument/2006/relationships/slideLayout" Target="../slideLayouts/slideLayout7.xml"/><Relationship Id="rId4" Type="http://schemas.openxmlformats.org/officeDocument/2006/relationships/hyperlink" Target="http://www.digital.nyc/m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alleywatch.com/2013/09/the-10-nyc-zip-codes-getting-the-most-vc-investmen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orbes.com/sites/valleyvoices/2019/03/27/how-new-york-tech-grew-up-and-moved-uptown/#f73ff9b41bf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www.digital.nyc/map" TargetMode="External"/><Relationship Id="rId2" Type="http://schemas.openxmlformats.org/officeDocument/2006/relationships/hyperlink" Target="https://therealdeal.com/2019/08/23/map-heres-a-look-at-all-the-big-tech-locations-in-nyc/"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builtinnyc.com/2016/08/09/nyc-fundings-zipcode-2016" TargetMode="External"/><Relationship Id="rId1" Type="http://schemas.openxmlformats.org/officeDocument/2006/relationships/slideLayout" Target="../slideLayouts/slideLayout7.xml"/><Relationship Id="rId4" Type="http://schemas.openxmlformats.org/officeDocument/2006/relationships/hyperlink" Target="http://www.digital.nyc/m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09CCA9-22D6-1C4C-A5E0-A0AB510FA9C5}"/>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C987A9-FEF8-7E4A-ABAA-A25FA8E03445}"/>
              </a:ext>
            </a:extLst>
          </p:cNvPr>
          <p:cNvSpPr>
            <a:spLocks noGrp="1"/>
          </p:cNvSpPr>
          <p:nvPr>
            <p:ph type="ctrTitle"/>
          </p:nvPr>
        </p:nvSpPr>
        <p:spPr/>
        <p:txBody>
          <a:bodyPr>
            <a:normAutofit fontScale="90000"/>
          </a:bodyPr>
          <a:lstStyle/>
          <a:p>
            <a:r>
              <a:rPr lang="en-US" b="1" dirty="0">
                <a:latin typeface="+mn-lt"/>
                <a:cs typeface="Arial" panose="020B0604020202020204" pitchFamily="34" charset="0"/>
              </a:rPr>
              <a:t>Metis Project 1: </a:t>
            </a:r>
            <a:br>
              <a:rPr lang="en-US" b="1" dirty="0">
                <a:latin typeface="+mn-lt"/>
                <a:cs typeface="Arial" panose="020B0604020202020204" pitchFamily="34" charset="0"/>
              </a:rPr>
            </a:br>
            <a:r>
              <a:rPr lang="en-US" b="1" dirty="0"/>
              <a:t>Exploratory Data Analysis (EDA)</a:t>
            </a:r>
            <a:br>
              <a:rPr lang="en-US" b="1" dirty="0"/>
            </a:br>
            <a:endParaRPr lang="en-US" b="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6E5AD32B-AEBA-D742-89D1-319705C56980}"/>
              </a:ext>
            </a:extLst>
          </p:cNvPr>
          <p:cNvSpPr>
            <a:spLocks noGrp="1"/>
          </p:cNvSpPr>
          <p:nvPr>
            <p:ph type="subTitle" idx="1"/>
          </p:nvPr>
        </p:nvSpPr>
        <p:spPr/>
        <p:txBody>
          <a:bodyPr/>
          <a:lstStyle/>
          <a:p>
            <a:r>
              <a:rPr lang="en-US" sz="3600" b="1" dirty="0"/>
              <a:t>By: Team 5</a:t>
            </a:r>
          </a:p>
          <a:p>
            <a:r>
              <a:rPr lang="en-US" sz="3600" b="1" dirty="0"/>
              <a:t>Sean </a:t>
            </a:r>
            <a:r>
              <a:rPr lang="en-US" sz="3600" b="1" dirty="0" err="1"/>
              <a:t>Davern</a:t>
            </a:r>
            <a:r>
              <a:rPr lang="en-US" sz="3600" b="1" dirty="0"/>
              <a:t>, Scott Kroeger, Kristen Tokunaga</a:t>
            </a:r>
          </a:p>
          <a:p>
            <a:endParaRPr lang="en-US" dirty="0"/>
          </a:p>
        </p:txBody>
      </p:sp>
    </p:spTree>
    <p:extLst>
      <p:ext uri="{BB962C8B-B14F-4D97-AF65-F5344CB8AC3E}">
        <p14:creationId xmlns:p14="http://schemas.microsoft.com/office/powerpoint/2010/main" val="362643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5338-B8F3-0B4F-A2F4-7FCB219FC2F1}"/>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9735BB90-1D10-E045-BA4A-9D05267E9A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5207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B43A-6BD2-D945-9E26-9AE59AE34237}"/>
              </a:ext>
            </a:extLst>
          </p:cNvPr>
          <p:cNvSpPr>
            <a:spLocks noGrp="1"/>
          </p:cNvSpPr>
          <p:nvPr>
            <p:ph type="title"/>
          </p:nvPr>
        </p:nvSpPr>
        <p:spPr/>
        <p:txBody>
          <a:bodyPr/>
          <a:lstStyle/>
          <a:p>
            <a:r>
              <a:rPr lang="en-US" b="1" dirty="0">
                <a:latin typeface="+mn-lt"/>
              </a:rPr>
              <a:t>Results</a:t>
            </a:r>
          </a:p>
        </p:txBody>
      </p:sp>
      <p:sp>
        <p:nvSpPr>
          <p:cNvPr id="3" name="Content Placeholder 2">
            <a:extLst>
              <a:ext uri="{FF2B5EF4-FFF2-40B4-BE49-F238E27FC236}">
                <a16:creationId xmlns:a16="http://schemas.microsoft.com/office/drawing/2014/main" id="{93BC144C-BB19-0A41-87FB-1EA5691DCC0D}"/>
              </a:ext>
            </a:extLst>
          </p:cNvPr>
          <p:cNvSpPr>
            <a:spLocks noGrp="1"/>
          </p:cNvSpPr>
          <p:nvPr>
            <p:ph idx="1"/>
          </p:nvPr>
        </p:nvSpPr>
        <p:spPr/>
        <p:txBody>
          <a:bodyPr>
            <a:normAutofit/>
          </a:bodyPr>
          <a:lstStyle/>
          <a:p>
            <a:pPr marL="0" indent="0">
              <a:buNone/>
            </a:pPr>
            <a:endParaRPr lang="en-US" dirty="0">
              <a:highlight>
                <a:srgbClr val="FFFF00"/>
              </a:highlight>
            </a:endParaRPr>
          </a:p>
          <a:p>
            <a:endParaRPr lang="en-US" dirty="0">
              <a:highlight>
                <a:srgbClr val="FFFF00"/>
              </a:highlight>
            </a:endParaRPr>
          </a:p>
          <a:p>
            <a:pPr lvl="1"/>
            <a:endParaRPr lang="en-US" dirty="0">
              <a:highlight>
                <a:srgbClr val="FFFF00"/>
              </a:highlight>
            </a:endParaRPr>
          </a:p>
          <a:p>
            <a:pPr marL="0" indent="0">
              <a:buNone/>
            </a:pPr>
            <a:endParaRPr lang="en-US" dirty="0">
              <a:highlight>
                <a:srgbClr val="FFFF00"/>
              </a:highlight>
            </a:endParaRPr>
          </a:p>
        </p:txBody>
      </p:sp>
      <p:graphicFrame>
        <p:nvGraphicFramePr>
          <p:cNvPr id="4" name="Diagram 3">
            <a:extLst>
              <a:ext uri="{FF2B5EF4-FFF2-40B4-BE49-F238E27FC236}">
                <a16:creationId xmlns:a16="http://schemas.microsoft.com/office/drawing/2014/main" id="{F4D0D6FF-B577-3B4D-87C4-04C6713C02B9}"/>
              </a:ext>
            </a:extLst>
          </p:cNvPr>
          <p:cNvGraphicFramePr/>
          <p:nvPr>
            <p:extLst>
              <p:ext uri="{D42A27DB-BD31-4B8C-83A1-F6EECF244321}">
                <p14:modId xmlns:p14="http://schemas.microsoft.com/office/powerpoint/2010/main" val="32362201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072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1"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pic>
        <p:nvPicPr>
          <p:cNvPr id="182" name="dnyc-map-homepage-static-2x.jpg" descr="dnyc-map-homepage-static-2x.jpg"/>
          <p:cNvPicPr>
            <a:picLocks noChangeAspect="1"/>
          </p:cNvPicPr>
          <p:nvPr/>
        </p:nvPicPr>
        <p:blipFill>
          <a:blip r:embed="rId2"/>
          <a:stretch>
            <a:fillRect/>
          </a:stretch>
        </p:blipFill>
        <p:spPr>
          <a:xfrm>
            <a:off x="5492532" y="803558"/>
            <a:ext cx="6339111" cy="5250884"/>
          </a:xfrm>
          <a:prstGeom prst="rect">
            <a:avLst/>
          </a:prstGeom>
          <a:ln w="12700">
            <a:miter lim="400000"/>
          </a:ln>
        </p:spPr>
      </p:pic>
      <p:sp>
        <p:nvSpPr>
          <p:cNvPr id="183" name="Digital NYC: http://www.digital.nyc/map"/>
          <p:cNvSpPr txBox="1"/>
          <p:nvPr/>
        </p:nvSpPr>
        <p:spPr>
          <a:xfrm>
            <a:off x="492882" y="5231129"/>
            <a:ext cx="459539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Digital NYC: </a:t>
            </a:r>
            <a:r>
              <a:rPr u="sng">
                <a:solidFill>
                  <a:srgbClr val="0563C1"/>
                </a:solidFill>
                <a:uFill>
                  <a:solidFill>
                    <a:srgbClr val="0563C1"/>
                  </a:solidFill>
                </a:uFill>
                <a:hlinkClick r:id="rId3"/>
              </a:rPr>
              <a:t>http://www.digital.nyc/map</a:t>
            </a:r>
          </a:p>
        </p:txBody>
      </p:sp>
    </p:spTree>
    <p:extLst>
      <p:ext uri="{BB962C8B-B14F-4D97-AF65-F5344CB8AC3E}">
        <p14:creationId xmlns:p14="http://schemas.microsoft.com/office/powerpoint/2010/main" val="274524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5"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rPr dirty="0"/>
              <a:t>NYC Tech Scene</a:t>
            </a:r>
          </a:p>
        </p:txBody>
      </p:sp>
      <p:sp>
        <p:nvSpPr>
          <p:cNvPr id="178" name="Built IN NYC: https://www.builtinnyc.com/2016/08/09/nyc-fundings-zipcode-2016"/>
          <p:cNvSpPr txBox="1"/>
          <p:nvPr/>
        </p:nvSpPr>
        <p:spPr>
          <a:xfrm>
            <a:off x="492882" y="5231129"/>
            <a:ext cx="4595390"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Built IN NYC: </a:t>
            </a:r>
            <a:r>
              <a:rPr u="sng">
                <a:solidFill>
                  <a:srgbClr val="0563C1"/>
                </a:solidFill>
                <a:uFill>
                  <a:solidFill>
                    <a:srgbClr val="0563C1"/>
                  </a:solidFill>
                </a:uFill>
                <a:hlinkClick r:id="rId2"/>
              </a:rPr>
              <a:t>https://www.builtinnyc.com/2016/08/09/nyc-fundings-zipcode-2016</a:t>
            </a:r>
          </a:p>
        </p:txBody>
      </p:sp>
      <p:pic>
        <p:nvPicPr>
          <p:cNvPr id="2" name="Picture 1">
            <a:extLst>
              <a:ext uri="{FF2B5EF4-FFF2-40B4-BE49-F238E27FC236}">
                <a16:creationId xmlns:a16="http://schemas.microsoft.com/office/drawing/2014/main" id="{2A67E482-0148-F54C-8B95-CBEEAB236FF2}"/>
              </a:ext>
            </a:extLst>
          </p:cNvPr>
          <p:cNvPicPr>
            <a:picLocks noChangeAspect="1"/>
          </p:cNvPicPr>
          <p:nvPr/>
        </p:nvPicPr>
        <p:blipFill>
          <a:blip r:embed="rId3"/>
          <a:stretch>
            <a:fillRect/>
          </a:stretch>
        </p:blipFill>
        <p:spPr>
          <a:xfrm>
            <a:off x="5449048" y="797441"/>
            <a:ext cx="6441154" cy="5335409"/>
          </a:xfrm>
          <a:prstGeom prst="rect">
            <a:avLst/>
          </a:prstGeom>
        </p:spPr>
      </p:pic>
      <p:sp>
        <p:nvSpPr>
          <p:cNvPr id="9" name="10001 (Nomad/Chelsea): $659,233,062…">
            <a:extLst>
              <a:ext uri="{FF2B5EF4-FFF2-40B4-BE49-F238E27FC236}">
                <a16:creationId xmlns:a16="http://schemas.microsoft.com/office/drawing/2014/main" id="{0236F2D0-86B4-0547-A980-0FB4A7901870}"/>
              </a:ext>
            </a:extLst>
          </p:cNvPr>
          <p:cNvSpPr txBox="1"/>
          <p:nvPr/>
        </p:nvSpPr>
        <p:spPr>
          <a:xfrm>
            <a:off x="405608" y="2061030"/>
            <a:ext cx="1985478" cy="3170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sz="2000" b="1" dirty="0"/>
              <a:t>10001</a:t>
            </a:r>
            <a:r>
              <a:rPr lang="en-US" sz="2000" b="1" dirty="0"/>
              <a:t>	</a:t>
            </a:r>
            <a:r>
              <a:rPr sz="2000" b="1" dirty="0"/>
              <a:t>$6</a:t>
            </a:r>
            <a:r>
              <a:rPr lang="en-US" sz="2000" b="1" dirty="0"/>
              <a:t>60 M</a:t>
            </a:r>
            <a:r>
              <a:rPr sz="2000" b="1" dirty="0"/>
              <a:t>  </a:t>
            </a:r>
          </a:p>
          <a:p>
            <a:r>
              <a:rPr sz="2000" b="1" dirty="0"/>
              <a:t>10011</a:t>
            </a:r>
            <a:r>
              <a:rPr lang="en-US" sz="2000" b="1" dirty="0"/>
              <a:t>	</a:t>
            </a:r>
            <a:r>
              <a:rPr sz="2000" b="1" dirty="0"/>
              <a:t>$58</a:t>
            </a:r>
            <a:r>
              <a:rPr lang="en-US" sz="2000" b="1" dirty="0"/>
              <a:t>6 M</a:t>
            </a:r>
            <a:r>
              <a:rPr sz="2000" b="1" dirty="0"/>
              <a:t>   </a:t>
            </a:r>
          </a:p>
          <a:p>
            <a:r>
              <a:rPr sz="2000" b="1" dirty="0"/>
              <a:t>10010</a:t>
            </a:r>
            <a:r>
              <a:rPr lang="en-US" sz="2000" b="1" dirty="0"/>
              <a:t>	</a:t>
            </a:r>
            <a:r>
              <a:rPr sz="2000" b="1" dirty="0"/>
              <a:t>$365</a:t>
            </a:r>
            <a:r>
              <a:rPr lang="en-US" sz="2000" b="1" dirty="0"/>
              <a:t> M</a:t>
            </a:r>
            <a:endParaRPr sz="2000" b="1" dirty="0"/>
          </a:p>
          <a:p>
            <a:r>
              <a:rPr sz="2000" b="1" dirty="0"/>
              <a:t>10007</a:t>
            </a:r>
            <a:r>
              <a:rPr lang="en-US" sz="2000" b="1" dirty="0"/>
              <a:t>	</a:t>
            </a:r>
            <a:r>
              <a:rPr sz="2000" b="1" dirty="0"/>
              <a:t>$254</a:t>
            </a:r>
            <a:r>
              <a:rPr lang="en-US" sz="2000" b="1" dirty="0"/>
              <a:t> M</a:t>
            </a:r>
            <a:endParaRPr sz="2000" b="1" dirty="0"/>
          </a:p>
          <a:p>
            <a:r>
              <a:rPr sz="2000" b="1" dirty="0"/>
              <a:t>10016</a:t>
            </a:r>
            <a:r>
              <a:rPr lang="en-US" sz="2000" b="1" dirty="0"/>
              <a:t>	</a:t>
            </a:r>
            <a:r>
              <a:rPr sz="2000" b="1" dirty="0"/>
              <a:t>$185</a:t>
            </a:r>
            <a:r>
              <a:rPr lang="en-US" sz="2000" b="1" dirty="0"/>
              <a:t> M</a:t>
            </a:r>
            <a:r>
              <a:rPr sz="2000" b="1" dirty="0"/>
              <a:t>  </a:t>
            </a:r>
          </a:p>
          <a:p>
            <a:r>
              <a:rPr sz="2000" b="1" dirty="0"/>
              <a:t>10018</a:t>
            </a:r>
            <a:r>
              <a:rPr lang="en-US" sz="2000" b="1" dirty="0"/>
              <a:t>	</a:t>
            </a:r>
            <a:r>
              <a:rPr sz="2000" b="1" dirty="0"/>
              <a:t>$173</a:t>
            </a:r>
            <a:r>
              <a:rPr lang="en-US" sz="2000" b="1" dirty="0"/>
              <a:t> M</a:t>
            </a:r>
            <a:endParaRPr sz="2000" b="1" dirty="0"/>
          </a:p>
          <a:p>
            <a:r>
              <a:rPr sz="2000" b="1" dirty="0"/>
              <a:t>10036</a:t>
            </a:r>
            <a:r>
              <a:rPr lang="en-US" sz="2000" b="1" dirty="0"/>
              <a:t>	</a:t>
            </a:r>
            <a:r>
              <a:rPr sz="2000" b="1" dirty="0"/>
              <a:t>$17</a:t>
            </a:r>
            <a:r>
              <a:rPr lang="en-US" sz="2000" b="1" dirty="0"/>
              <a:t>1 M</a:t>
            </a:r>
            <a:endParaRPr sz="2000" b="1" dirty="0"/>
          </a:p>
          <a:p>
            <a:r>
              <a:rPr sz="2000" b="1" dirty="0"/>
              <a:t>10013</a:t>
            </a:r>
            <a:r>
              <a:rPr lang="en-US" sz="2000" b="1" dirty="0"/>
              <a:t>	</a:t>
            </a:r>
            <a:r>
              <a:rPr sz="2000" b="1" dirty="0"/>
              <a:t>$15</a:t>
            </a:r>
            <a:r>
              <a:rPr lang="en-US" sz="2000" b="1" dirty="0"/>
              <a:t>6 M</a:t>
            </a:r>
            <a:endParaRPr sz="2000" b="1" dirty="0"/>
          </a:p>
          <a:p>
            <a:r>
              <a:rPr sz="2000" b="1" dirty="0"/>
              <a:t>10012</a:t>
            </a:r>
            <a:r>
              <a:rPr lang="en-US" sz="2000" b="1" dirty="0"/>
              <a:t>	</a:t>
            </a:r>
            <a:r>
              <a:rPr sz="2000" b="1" dirty="0"/>
              <a:t>$157</a:t>
            </a:r>
            <a:r>
              <a:rPr lang="en-US" sz="2000" b="1" dirty="0"/>
              <a:t> M</a:t>
            </a:r>
            <a:endParaRPr sz="2000" b="1" dirty="0"/>
          </a:p>
          <a:p>
            <a:r>
              <a:rPr sz="2000" b="1" dirty="0"/>
              <a:t>10014</a:t>
            </a:r>
            <a:r>
              <a:rPr lang="en-US" sz="2000" b="1" dirty="0"/>
              <a:t>	</a:t>
            </a:r>
            <a:r>
              <a:rPr sz="2000" b="1" dirty="0"/>
              <a:t>$78</a:t>
            </a:r>
            <a:r>
              <a:rPr lang="en-US" sz="2000" b="1" dirty="0"/>
              <a:t> M</a:t>
            </a:r>
            <a:r>
              <a:rPr sz="2000" b="1" dirty="0"/>
              <a:t> </a:t>
            </a:r>
          </a:p>
        </p:txBody>
      </p:sp>
      <p:sp>
        <p:nvSpPr>
          <p:cNvPr id="7" name="Digital NYC: http://www.digital.nyc/map">
            <a:extLst>
              <a:ext uri="{FF2B5EF4-FFF2-40B4-BE49-F238E27FC236}">
                <a16:creationId xmlns:a16="http://schemas.microsoft.com/office/drawing/2014/main" id="{96AB2A03-5492-DC4E-A85D-4B4B37FC65B6}"/>
              </a:ext>
            </a:extLst>
          </p:cNvPr>
          <p:cNvSpPr txBox="1"/>
          <p:nvPr/>
        </p:nvSpPr>
        <p:spPr>
          <a:xfrm>
            <a:off x="492882" y="1511617"/>
            <a:ext cx="459539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Digital NYC: </a:t>
            </a:r>
            <a:r>
              <a:rPr u="sng">
                <a:solidFill>
                  <a:srgbClr val="0563C1"/>
                </a:solidFill>
                <a:uFill>
                  <a:solidFill>
                    <a:srgbClr val="0563C1"/>
                  </a:solidFill>
                </a:uFill>
                <a:hlinkClick r:id="rId4"/>
              </a:rPr>
              <a:t>http://www.digital.nyc/map</a:t>
            </a:r>
          </a:p>
        </p:txBody>
      </p:sp>
    </p:spTree>
    <p:extLst>
      <p:ext uri="{BB962C8B-B14F-4D97-AF65-F5344CB8AC3E}">
        <p14:creationId xmlns:p14="http://schemas.microsoft.com/office/powerpoint/2010/main" val="2700818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6"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sp>
        <p:nvSpPr>
          <p:cNvPr id="187" name="Alley Watch: https://www.alleywatch.com/2013/09/the-10-nyc-zip-codes-getting-the-most-vc-investment/"/>
          <p:cNvSpPr txBox="1"/>
          <p:nvPr/>
        </p:nvSpPr>
        <p:spPr>
          <a:xfrm>
            <a:off x="492882" y="5231129"/>
            <a:ext cx="4595390"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Alley Watch: </a:t>
            </a:r>
            <a:r>
              <a:rPr u="sng">
                <a:solidFill>
                  <a:srgbClr val="0563C1"/>
                </a:solidFill>
                <a:uFill>
                  <a:solidFill>
                    <a:srgbClr val="0563C1"/>
                  </a:solidFill>
                </a:uFill>
                <a:hlinkClick r:id="rId2"/>
              </a:rPr>
              <a:t>https://www.alleywatch.com/2013/09/the-10-nyc-zip-codes-getting-the-most-vc-investment/</a:t>
            </a:r>
          </a:p>
        </p:txBody>
      </p:sp>
      <p:pic>
        <p:nvPicPr>
          <p:cNvPr id="188" name="zip-code-vc-nyc-venture-capital.png" descr="zip-code-vc-nyc-venture-capital.png"/>
          <p:cNvPicPr>
            <a:picLocks noChangeAspect="1"/>
          </p:cNvPicPr>
          <p:nvPr/>
        </p:nvPicPr>
        <p:blipFill>
          <a:blip r:embed="rId3"/>
          <a:stretch>
            <a:fillRect/>
          </a:stretch>
        </p:blipFill>
        <p:spPr>
          <a:xfrm>
            <a:off x="5469177" y="1408366"/>
            <a:ext cx="6385821" cy="4041268"/>
          </a:xfrm>
          <a:prstGeom prst="rect">
            <a:avLst/>
          </a:prstGeom>
          <a:ln w="12700">
            <a:miter lim="400000"/>
          </a:ln>
        </p:spPr>
      </p:pic>
      <p:sp>
        <p:nvSpPr>
          <p:cNvPr id="189" name="1.      10016…"/>
          <p:cNvSpPr txBox="1"/>
          <p:nvPr/>
        </p:nvSpPr>
        <p:spPr>
          <a:xfrm>
            <a:off x="403982" y="1897380"/>
            <a:ext cx="1389458" cy="275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1.      10016</a:t>
            </a:r>
          </a:p>
          <a:p>
            <a:r>
              <a:t>2.      10010</a:t>
            </a:r>
          </a:p>
          <a:p>
            <a:r>
              <a:t>3.      10012</a:t>
            </a:r>
          </a:p>
          <a:p>
            <a:r>
              <a:t>4.      10003</a:t>
            </a:r>
          </a:p>
          <a:p>
            <a:r>
              <a:t>5.      10018</a:t>
            </a:r>
          </a:p>
          <a:p>
            <a:r>
              <a:t>6.      10011</a:t>
            </a:r>
          </a:p>
          <a:p>
            <a:r>
              <a:t>7.      10013</a:t>
            </a:r>
          </a:p>
          <a:p>
            <a:r>
              <a:t>8.      10001</a:t>
            </a:r>
          </a:p>
          <a:p>
            <a:r>
              <a:t>9.      08807</a:t>
            </a:r>
          </a:p>
          <a:p>
            <a:r>
              <a:t>10.    10014</a:t>
            </a:r>
          </a:p>
        </p:txBody>
      </p:sp>
    </p:spTree>
    <p:extLst>
      <p:ext uri="{BB962C8B-B14F-4D97-AF65-F5344CB8AC3E}">
        <p14:creationId xmlns:p14="http://schemas.microsoft.com/office/powerpoint/2010/main" val="176075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43DB-5DD2-EA43-9033-FF735D84BC41}"/>
              </a:ext>
            </a:extLst>
          </p:cNvPr>
          <p:cNvSpPr>
            <a:spLocks noGrp="1"/>
          </p:cNvSpPr>
          <p:nvPr>
            <p:ph type="title"/>
          </p:nvPr>
        </p:nvSpPr>
        <p:spPr>
          <a:xfrm>
            <a:off x="838200" y="365125"/>
            <a:ext cx="10515600" cy="1325563"/>
          </a:xfrm>
        </p:spPr>
        <p:txBody>
          <a:bodyPr/>
          <a:lstStyle/>
          <a:p>
            <a:r>
              <a:rPr lang="en-US" dirty="0"/>
              <a:t>Weekdays</a:t>
            </a:r>
          </a:p>
        </p:txBody>
      </p:sp>
      <p:pic>
        <p:nvPicPr>
          <p:cNvPr id="5" name="Content Placeholder 4">
            <a:extLst>
              <a:ext uri="{FF2B5EF4-FFF2-40B4-BE49-F238E27FC236}">
                <a16:creationId xmlns:a16="http://schemas.microsoft.com/office/drawing/2014/main" id="{71098E98-E41A-6F4E-998F-C1C8AE572CC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74394" y="1825625"/>
            <a:ext cx="10443211" cy="4351338"/>
          </a:xfrm>
        </p:spPr>
      </p:pic>
    </p:spTree>
    <p:extLst>
      <p:ext uri="{BB962C8B-B14F-4D97-AF65-F5344CB8AC3E}">
        <p14:creationId xmlns:p14="http://schemas.microsoft.com/office/powerpoint/2010/main" val="4225997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9FA6E8-B70B-1E46-9548-4C607EEBB16D}"/>
              </a:ext>
            </a:extLst>
          </p:cNvPr>
          <p:cNvSpPr/>
          <p:nvPr/>
        </p:nvSpPr>
        <p:spPr>
          <a:xfrm>
            <a:off x="838200" y="6488668"/>
            <a:ext cx="11532260" cy="369332"/>
          </a:xfrm>
          <a:prstGeom prst="rect">
            <a:avLst/>
          </a:prstGeom>
        </p:spPr>
        <p:txBody>
          <a:bodyPr wrap="none">
            <a:spAutoFit/>
          </a:bodyPr>
          <a:lstStyle/>
          <a:p>
            <a:r>
              <a:rPr lang="en-US">
                <a:hlinkClick r:id="rId3"/>
              </a:rPr>
              <a:t>https://www.forbes.com/sites/valleyvoices/2019/03/27/how-new-york-tech-grew-up-and-moved-uptown/#f73ff9b41bfd</a:t>
            </a:r>
            <a:endParaRPr lang="en-US" dirty="0">
              <a:latin typeface="Calibri" panose="020F0502020204030204" pitchFamily="34" charset="0"/>
              <a:cs typeface="Calibri" panose="020F0502020204030204" pitchFamily="34" charset="0"/>
            </a:endParaRPr>
          </a:p>
        </p:txBody>
      </p:sp>
      <p:pic>
        <p:nvPicPr>
          <p:cNvPr id="10" name="Content Placeholder 9">
            <a:extLst>
              <a:ext uri="{FF2B5EF4-FFF2-40B4-BE49-F238E27FC236}">
                <a16:creationId xmlns:a16="http://schemas.microsoft.com/office/drawing/2014/main" id="{18525DAA-25E8-4243-9F44-106948DCA321}"/>
              </a:ext>
            </a:extLst>
          </p:cNvPr>
          <p:cNvPicPr>
            <a:picLocks noGrp="1" noChangeAspect="1"/>
          </p:cNvPicPr>
          <p:nvPr>
            <p:ph idx="1"/>
          </p:nvPr>
        </p:nvPicPr>
        <p:blipFill>
          <a:blip r:embed="rId4"/>
          <a:stretch>
            <a:fillRect/>
          </a:stretch>
        </p:blipFill>
        <p:spPr>
          <a:xfrm>
            <a:off x="3177872" y="365125"/>
            <a:ext cx="5836256" cy="5811838"/>
          </a:xfrm>
          <a:prstGeom prst="rect">
            <a:avLst/>
          </a:prstGeom>
        </p:spPr>
      </p:pic>
    </p:spTree>
    <p:extLst>
      <p:ext uri="{BB962C8B-B14F-4D97-AF65-F5344CB8AC3E}">
        <p14:creationId xmlns:p14="http://schemas.microsoft.com/office/powerpoint/2010/main" val="227569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81"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t>NYC Tech Scene</a:t>
            </a:r>
          </a:p>
        </p:txBody>
      </p:sp>
      <p:sp>
        <p:nvSpPr>
          <p:cNvPr id="183" name="Digital NYC: http://www.digital.nyc/map"/>
          <p:cNvSpPr txBox="1"/>
          <p:nvPr/>
        </p:nvSpPr>
        <p:spPr>
          <a:xfrm>
            <a:off x="492882" y="5231129"/>
            <a:ext cx="4595390"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lang="en-US" dirty="0"/>
              <a:t>The Real Deal (NYC Real Estate News)</a:t>
            </a:r>
            <a:r>
              <a:rPr dirty="0"/>
              <a:t>: </a:t>
            </a:r>
            <a:r>
              <a:rPr lang="en-US" dirty="0">
                <a:hlinkClick r:id="rId2"/>
              </a:rPr>
              <a:t>https://therealdeal.com/2019/08/23/map-heres-a-look-at-all-the-big-tech-locations-in-nyc/</a:t>
            </a:r>
            <a:endParaRPr u="sng" dirty="0">
              <a:solidFill>
                <a:srgbClr val="0563C1"/>
              </a:solidFill>
              <a:uFill>
                <a:solidFill>
                  <a:srgbClr val="0563C1"/>
                </a:solidFill>
              </a:uFill>
              <a:hlinkClick r:id="rId3"/>
            </a:endParaRPr>
          </a:p>
        </p:txBody>
      </p:sp>
      <p:pic>
        <p:nvPicPr>
          <p:cNvPr id="3" name="Picture 2">
            <a:extLst>
              <a:ext uri="{FF2B5EF4-FFF2-40B4-BE49-F238E27FC236}">
                <a16:creationId xmlns:a16="http://schemas.microsoft.com/office/drawing/2014/main" id="{32AC3581-ADF5-1249-B977-1C9C7B0F3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197" y="924563"/>
            <a:ext cx="6343903" cy="5008873"/>
          </a:xfrm>
          <a:prstGeom prst="rect">
            <a:avLst/>
          </a:prstGeom>
        </p:spPr>
      </p:pic>
      <p:sp>
        <p:nvSpPr>
          <p:cNvPr id="4" name="TextBox 3">
            <a:extLst>
              <a:ext uri="{FF2B5EF4-FFF2-40B4-BE49-F238E27FC236}">
                <a16:creationId xmlns:a16="http://schemas.microsoft.com/office/drawing/2014/main" id="{A80A20D9-E2ED-D145-8A31-5F907DDDF6C7}"/>
              </a:ext>
            </a:extLst>
          </p:cNvPr>
          <p:cNvSpPr txBox="1"/>
          <p:nvPr/>
        </p:nvSpPr>
        <p:spPr>
          <a:xfrm>
            <a:off x="1748586" y="2427068"/>
            <a:ext cx="2083981"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15% of Manhattan office space.</a:t>
            </a:r>
          </a:p>
        </p:txBody>
      </p:sp>
    </p:spTree>
    <p:extLst>
      <p:ext uri="{BB962C8B-B14F-4D97-AF65-F5344CB8AC3E}">
        <p14:creationId xmlns:p14="http://schemas.microsoft.com/office/powerpoint/2010/main" val="76074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E5C0-0585-6744-85CD-A52CB086BAF1}"/>
              </a:ext>
            </a:extLst>
          </p:cNvPr>
          <p:cNvSpPr>
            <a:spLocks noGrp="1"/>
          </p:cNvSpPr>
          <p:nvPr>
            <p:ph type="title"/>
          </p:nvPr>
        </p:nvSpPr>
        <p:spPr>
          <a:xfrm>
            <a:off x="838200" y="365125"/>
            <a:ext cx="10515600" cy="1793598"/>
          </a:xfrm>
        </p:spPr>
        <p:txBody>
          <a:bodyPr>
            <a:normAutofit/>
          </a:bodyPr>
          <a:lstStyle/>
          <a:p>
            <a:pPr algn="ctr"/>
            <a:r>
              <a:rPr lang="en-US" dirty="0">
                <a:ln w="0"/>
                <a:effectLst>
                  <a:outerShdw blurRad="38100" dist="19050" dir="2700000" algn="tl" rotWithShape="0">
                    <a:schemeClr val="dk1">
                      <a:alpha val="40000"/>
                    </a:schemeClr>
                  </a:outerShdw>
                </a:effectLst>
              </a:rPr>
              <a:t>Harnessing Data Analytics to Benefit </a:t>
            </a:r>
            <a:r>
              <a:rPr lang="en-US" dirty="0" err="1">
                <a:ln w="0"/>
                <a:effectLst>
                  <a:outerShdw blurRad="38100" dist="19050" dir="2700000" algn="tl" rotWithShape="0">
                    <a:schemeClr val="dk1">
                      <a:alpha val="40000"/>
                    </a:schemeClr>
                  </a:outerShdw>
                </a:effectLst>
              </a:rPr>
              <a:t>WomenTechWomenYes</a:t>
            </a:r>
            <a:r>
              <a:rPr lang="en-US" dirty="0">
                <a:ln w="0"/>
                <a:effectLst>
                  <a:outerShdw blurRad="38100" dist="19050" dir="2700000" algn="tl" rotWithShape="0">
                    <a:schemeClr val="dk1">
                      <a:alpha val="40000"/>
                    </a:schemeClr>
                  </a:outerShdw>
                </a:effectLst>
              </a:rPr>
              <a:t> International</a:t>
            </a:r>
            <a:endParaRPr lang="en-US" b="1" dirty="0">
              <a:latin typeface="+mn-lt"/>
            </a:endParaRPr>
          </a:p>
        </p:txBody>
      </p:sp>
      <p:graphicFrame>
        <p:nvGraphicFramePr>
          <p:cNvPr id="4" name="Diagram 3">
            <a:extLst>
              <a:ext uri="{FF2B5EF4-FFF2-40B4-BE49-F238E27FC236}">
                <a16:creationId xmlns:a16="http://schemas.microsoft.com/office/drawing/2014/main" id="{8FD502E7-8AC7-0342-BB76-79E751F260E7}"/>
              </a:ext>
            </a:extLst>
          </p:cNvPr>
          <p:cNvGraphicFramePr/>
          <p:nvPr>
            <p:extLst>
              <p:ext uri="{D42A27DB-BD31-4B8C-83A1-F6EECF244321}">
                <p14:modId xmlns:p14="http://schemas.microsoft.com/office/powerpoint/2010/main" val="1013248702"/>
              </p:ext>
            </p:extLst>
          </p:nvPr>
        </p:nvGraphicFramePr>
        <p:xfrm>
          <a:off x="1435100" y="2158723"/>
          <a:ext cx="9321800" cy="4167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64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F90CFA-DAB4-C14D-BC43-4C6AFB7B14C1}"/>
              </a:ext>
            </a:extLst>
          </p:cNvPr>
          <p:cNvSpPr>
            <a:spLocks noGrp="1"/>
          </p:cNvSpPr>
          <p:nvPr>
            <p:ph type="title"/>
          </p:nvPr>
        </p:nvSpPr>
        <p:spPr>
          <a:xfrm>
            <a:off x="6094105" y="802955"/>
            <a:ext cx="4977976" cy="1454051"/>
          </a:xfrm>
        </p:spPr>
        <p:txBody>
          <a:bodyPr>
            <a:normAutofit/>
          </a:bodyPr>
          <a:lstStyle/>
          <a:p>
            <a:r>
              <a:rPr lang="en-US" b="1">
                <a:solidFill>
                  <a:srgbClr val="000000"/>
                </a:solidFill>
                <a:latin typeface="+mn-lt"/>
              </a:rPr>
              <a:t>Methods</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AD87702-6DA6-FA40-AC9C-59023B929D9B}"/>
              </a:ext>
            </a:extLst>
          </p:cNvPr>
          <p:cNvPicPr>
            <a:picLocks noChangeAspect="1"/>
          </p:cNvPicPr>
          <p:nvPr/>
        </p:nvPicPr>
        <p:blipFill rotWithShape="1">
          <a:blip r:embed="rId4">
            <a:alphaModFix/>
          </a:blip>
          <a:srcRect t="197" r="2" b="2989"/>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4BF6318-A104-3F45-A165-1E5398D206EB}"/>
              </a:ext>
            </a:extLst>
          </p:cNvPr>
          <p:cNvSpPr>
            <a:spLocks noGrp="1"/>
          </p:cNvSpPr>
          <p:nvPr>
            <p:ph idx="1"/>
          </p:nvPr>
        </p:nvSpPr>
        <p:spPr>
          <a:xfrm>
            <a:off x="6090574" y="2068644"/>
            <a:ext cx="4977578" cy="3992328"/>
          </a:xfrm>
        </p:spPr>
        <p:txBody>
          <a:bodyPr anchor="ctr">
            <a:normAutofit/>
          </a:bodyPr>
          <a:lstStyle/>
          <a:p>
            <a:pPr marL="0" indent="0">
              <a:buNone/>
            </a:pPr>
            <a:r>
              <a:rPr lang="en-US" sz="2400" u="sng" dirty="0">
                <a:solidFill>
                  <a:srgbClr val="000000"/>
                </a:solidFill>
              </a:rPr>
              <a:t>We Combined/Analyzed Data From:</a:t>
            </a:r>
          </a:p>
          <a:p>
            <a:r>
              <a:rPr lang="en-US" sz="2400" i="1" dirty="0">
                <a:solidFill>
                  <a:srgbClr val="000000"/>
                </a:solidFill>
              </a:rPr>
              <a:t>Spring 2019 </a:t>
            </a:r>
            <a:r>
              <a:rPr lang="en-US" sz="2400" dirty="0">
                <a:solidFill>
                  <a:srgbClr val="000000"/>
                </a:solidFill>
              </a:rPr>
              <a:t>MTA Subway Usage</a:t>
            </a:r>
          </a:p>
          <a:p>
            <a:r>
              <a:rPr lang="en-US" sz="2400" dirty="0">
                <a:solidFill>
                  <a:srgbClr val="000000"/>
                </a:solidFill>
              </a:rPr>
              <a:t>Subway Station Locations</a:t>
            </a:r>
          </a:p>
          <a:p>
            <a:r>
              <a:rPr lang="en-US" sz="2400" dirty="0">
                <a:solidFill>
                  <a:srgbClr val="000000"/>
                </a:solidFill>
              </a:rPr>
              <a:t>Tech Sector Location Research</a:t>
            </a:r>
          </a:p>
          <a:p>
            <a:pPr marL="0" indent="0">
              <a:buNone/>
            </a:pPr>
            <a:r>
              <a:rPr lang="en-US" sz="2400" u="sng" dirty="0">
                <a:solidFill>
                  <a:srgbClr val="000000"/>
                </a:solidFill>
              </a:rPr>
              <a:t>Identify Subway Stations with both</a:t>
            </a:r>
            <a:r>
              <a:rPr lang="en-US" sz="2400" dirty="0">
                <a:solidFill>
                  <a:srgbClr val="000000"/>
                </a:solidFill>
              </a:rPr>
              <a:t>:</a:t>
            </a:r>
          </a:p>
          <a:p>
            <a:r>
              <a:rPr lang="en-US" sz="2400" dirty="0">
                <a:solidFill>
                  <a:srgbClr val="000000"/>
                </a:solidFill>
              </a:rPr>
              <a:t>Highest probability for finding  tech employees</a:t>
            </a:r>
          </a:p>
          <a:p>
            <a:r>
              <a:rPr lang="en-US" sz="2400" dirty="0">
                <a:solidFill>
                  <a:srgbClr val="000000"/>
                </a:solidFill>
              </a:rPr>
              <a:t>Highest traffic volumes</a:t>
            </a:r>
          </a:p>
        </p:txBody>
      </p:sp>
    </p:spTree>
    <p:extLst>
      <p:ext uri="{BB962C8B-B14F-4D97-AF65-F5344CB8AC3E}">
        <p14:creationId xmlns:p14="http://schemas.microsoft.com/office/powerpoint/2010/main" val="25205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BD4-DDB3-6641-B589-355D0292D7A5}"/>
              </a:ext>
            </a:extLst>
          </p:cNvPr>
          <p:cNvSpPr>
            <a:spLocks noGrp="1"/>
          </p:cNvSpPr>
          <p:nvPr>
            <p:ph type="title"/>
          </p:nvPr>
        </p:nvSpPr>
        <p:spPr/>
        <p:txBody>
          <a:bodyPr/>
          <a:lstStyle/>
          <a:p>
            <a:r>
              <a:rPr lang="en-US" b="1" dirty="0">
                <a:latin typeface="+mn-lt"/>
              </a:rPr>
              <a:t>Results</a:t>
            </a:r>
          </a:p>
        </p:txBody>
      </p:sp>
      <p:pic>
        <p:nvPicPr>
          <p:cNvPr id="4" name="Picture 3">
            <a:extLst>
              <a:ext uri="{FF2B5EF4-FFF2-40B4-BE49-F238E27FC236}">
                <a16:creationId xmlns:a16="http://schemas.microsoft.com/office/drawing/2014/main" id="{2B0A0199-9912-8E46-B705-D778288987B1}"/>
              </a:ext>
            </a:extLst>
          </p:cNvPr>
          <p:cNvPicPr>
            <a:picLocks noChangeAspect="1"/>
          </p:cNvPicPr>
          <p:nvPr/>
        </p:nvPicPr>
        <p:blipFill>
          <a:blip r:embed="rId3"/>
          <a:stretch>
            <a:fillRect/>
          </a:stretch>
        </p:blipFill>
        <p:spPr>
          <a:xfrm>
            <a:off x="5643802" y="-8364"/>
            <a:ext cx="6522440" cy="6858000"/>
          </a:xfrm>
          <a:prstGeom prst="rect">
            <a:avLst/>
          </a:prstGeom>
        </p:spPr>
      </p:pic>
      <p:graphicFrame>
        <p:nvGraphicFramePr>
          <p:cNvPr id="7" name="Content Placeholder 6">
            <a:extLst>
              <a:ext uri="{FF2B5EF4-FFF2-40B4-BE49-F238E27FC236}">
                <a16:creationId xmlns:a16="http://schemas.microsoft.com/office/drawing/2014/main" id="{820F854D-6998-C249-8F88-26ABB1E6DD6A}"/>
              </a:ext>
            </a:extLst>
          </p:cNvPr>
          <p:cNvGraphicFramePr>
            <a:graphicFrameLocks noGrp="1"/>
          </p:cNvGraphicFramePr>
          <p:nvPr>
            <p:ph idx="1"/>
            <p:extLst>
              <p:ext uri="{D42A27DB-BD31-4B8C-83A1-F6EECF244321}">
                <p14:modId xmlns:p14="http://schemas.microsoft.com/office/powerpoint/2010/main" val="3756889358"/>
              </p:ext>
            </p:extLst>
          </p:nvPr>
        </p:nvGraphicFramePr>
        <p:xfrm>
          <a:off x="25758" y="1690688"/>
          <a:ext cx="5244742" cy="4506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512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p:cNvSpPr/>
          <p:nvPr/>
        </p:nvSpPr>
        <p:spPr>
          <a:xfrm>
            <a:off x="5346700" y="392906"/>
            <a:ext cx="6630776" cy="6072188"/>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5" name="NYC Tech Scene"/>
          <p:cNvSpPr txBox="1">
            <a:spLocks noGrp="1"/>
          </p:cNvSpPr>
          <p:nvPr>
            <p:ph type="title" idx="4294967295"/>
          </p:nvPr>
        </p:nvSpPr>
        <p:spPr>
          <a:xfrm>
            <a:off x="342900" y="365125"/>
            <a:ext cx="10515600" cy="1325563"/>
          </a:xfrm>
          <a:prstGeom prst="rect">
            <a:avLst/>
          </a:prstGeom>
        </p:spPr>
        <p:txBody>
          <a:bodyPr/>
          <a:lstStyle>
            <a:lvl1pPr>
              <a:defRPr b="1">
                <a:latin typeface="+mj-lt"/>
                <a:ea typeface="+mj-ea"/>
                <a:cs typeface="+mj-cs"/>
                <a:sym typeface="Calibri"/>
              </a:defRPr>
            </a:lvl1pPr>
          </a:lstStyle>
          <a:p>
            <a:r>
              <a:rPr dirty="0"/>
              <a:t>NYC Tech Scene</a:t>
            </a:r>
          </a:p>
        </p:txBody>
      </p:sp>
      <p:sp>
        <p:nvSpPr>
          <p:cNvPr id="178" name="Built IN NYC: https://www.builtinnyc.com/2016/08/09/nyc-fundings-zipcode-2016"/>
          <p:cNvSpPr txBox="1"/>
          <p:nvPr/>
        </p:nvSpPr>
        <p:spPr>
          <a:xfrm>
            <a:off x="492882" y="5231129"/>
            <a:ext cx="4595390"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Built IN NYC: </a:t>
            </a:r>
            <a:r>
              <a:rPr u="sng">
                <a:solidFill>
                  <a:srgbClr val="0563C1"/>
                </a:solidFill>
                <a:uFill>
                  <a:solidFill>
                    <a:srgbClr val="0563C1"/>
                  </a:solidFill>
                </a:uFill>
                <a:hlinkClick r:id="rId2"/>
              </a:rPr>
              <a:t>https://www.builtinnyc.com/2016/08/09/nyc-fundings-zipcode-2016</a:t>
            </a:r>
          </a:p>
        </p:txBody>
      </p:sp>
      <p:pic>
        <p:nvPicPr>
          <p:cNvPr id="2" name="Picture 1">
            <a:extLst>
              <a:ext uri="{FF2B5EF4-FFF2-40B4-BE49-F238E27FC236}">
                <a16:creationId xmlns:a16="http://schemas.microsoft.com/office/drawing/2014/main" id="{2A67E482-0148-F54C-8B95-CBEEAB236FF2}"/>
              </a:ext>
            </a:extLst>
          </p:cNvPr>
          <p:cNvPicPr>
            <a:picLocks noChangeAspect="1"/>
          </p:cNvPicPr>
          <p:nvPr/>
        </p:nvPicPr>
        <p:blipFill>
          <a:blip r:embed="rId3"/>
          <a:stretch>
            <a:fillRect/>
          </a:stretch>
        </p:blipFill>
        <p:spPr>
          <a:xfrm>
            <a:off x="5449048" y="797441"/>
            <a:ext cx="6441154" cy="5335409"/>
          </a:xfrm>
          <a:prstGeom prst="rect">
            <a:avLst/>
          </a:prstGeom>
        </p:spPr>
      </p:pic>
      <p:sp>
        <p:nvSpPr>
          <p:cNvPr id="7" name="Digital NYC: http://www.digital.nyc/map">
            <a:extLst>
              <a:ext uri="{FF2B5EF4-FFF2-40B4-BE49-F238E27FC236}">
                <a16:creationId xmlns:a16="http://schemas.microsoft.com/office/drawing/2014/main" id="{96AB2A03-5492-DC4E-A85D-4B4B37FC65B6}"/>
              </a:ext>
            </a:extLst>
          </p:cNvPr>
          <p:cNvSpPr txBox="1"/>
          <p:nvPr/>
        </p:nvSpPr>
        <p:spPr>
          <a:xfrm>
            <a:off x="492882" y="4467088"/>
            <a:ext cx="459539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Digital NYC: </a:t>
            </a:r>
            <a:r>
              <a:rPr u="sng" dirty="0">
                <a:solidFill>
                  <a:srgbClr val="0563C1"/>
                </a:solidFill>
                <a:uFill>
                  <a:solidFill>
                    <a:srgbClr val="0563C1"/>
                  </a:solidFill>
                </a:uFill>
                <a:hlinkClick r:id="rId4"/>
              </a:rPr>
              <a:t>http://www.digital.nyc/map</a:t>
            </a:r>
          </a:p>
        </p:txBody>
      </p:sp>
    </p:spTree>
    <p:extLst>
      <p:ext uri="{BB962C8B-B14F-4D97-AF65-F5344CB8AC3E}">
        <p14:creationId xmlns:p14="http://schemas.microsoft.com/office/powerpoint/2010/main" val="65196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0BD4-DDB3-6641-B589-355D0292D7A5}"/>
              </a:ext>
            </a:extLst>
          </p:cNvPr>
          <p:cNvSpPr>
            <a:spLocks noGrp="1"/>
          </p:cNvSpPr>
          <p:nvPr>
            <p:ph type="title"/>
          </p:nvPr>
        </p:nvSpPr>
        <p:spPr/>
        <p:txBody>
          <a:bodyPr/>
          <a:lstStyle/>
          <a:p>
            <a:r>
              <a:rPr lang="en-US" b="1" dirty="0">
                <a:latin typeface="+mn-lt"/>
              </a:rPr>
              <a:t>Results</a:t>
            </a:r>
          </a:p>
        </p:txBody>
      </p:sp>
      <p:pic>
        <p:nvPicPr>
          <p:cNvPr id="4" name="Picture 3">
            <a:extLst>
              <a:ext uri="{FF2B5EF4-FFF2-40B4-BE49-F238E27FC236}">
                <a16:creationId xmlns:a16="http://schemas.microsoft.com/office/drawing/2014/main" id="{2B0A0199-9912-8E46-B705-D778288987B1}"/>
              </a:ext>
            </a:extLst>
          </p:cNvPr>
          <p:cNvPicPr>
            <a:picLocks noChangeAspect="1"/>
          </p:cNvPicPr>
          <p:nvPr/>
        </p:nvPicPr>
        <p:blipFill>
          <a:blip r:embed="rId3"/>
          <a:stretch>
            <a:fillRect/>
          </a:stretch>
        </p:blipFill>
        <p:spPr>
          <a:xfrm>
            <a:off x="5643802" y="-8364"/>
            <a:ext cx="6522440" cy="6858000"/>
          </a:xfrm>
          <a:prstGeom prst="rect">
            <a:avLst/>
          </a:prstGeom>
        </p:spPr>
      </p:pic>
    </p:spTree>
    <p:extLst>
      <p:ext uri="{BB962C8B-B14F-4D97-AF65-F5344CB8AC3E}">
        <p14:creationId xmlns:p14="http://schemas.microsoft.com/office/powerpoint/2010/main" val="120761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0BE6-9290-454B-9859-EC876782320D}"/>
              </a:ext>
            </a:extLst>
          </p:cNvPr>
          <p:cNvSpPr>
            <a:spLocks noGrp="1"/>
          </p:cNvSpPr>
          <p:nvPr>
            <p:ph type="title"/>
          </p:nvPr>
        </p:nvSpPr>
        <p:spPr>
          <a:xfrm>
            <a:off x="655320" y="365125"/>
            <a:ext cx="5120114" cy="1692794"/>
          </a:xfrm>
        </p:spPr>
        <p:txBody>
          <a:bodyPr>
            <a:normAutofit/>
          </a:bodyPr>
          <a:lstStyle/>
          <a:p>
            <a:r>
              <a:rPr lang="en-US" b="1" dirty="0">
                <a:latin typeface="+mn-lt"/>
              </a:rPr>
              <a:t>Recommendations</a:t>
            </a:r>
          </a:p>
        </p:txBody>
      </p:sp>
      <p:cxnSp>
        <p:nvCxnSpPr>
          <p:cNvPr id="20" name="Straight Arrow Connector 1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55A98E-AAB3-6F49-A5B9-093272CED51C}"/>
              </a:ext>
            </a:extLst>
          </p:cNvPr>
          <p:cNvSpPr>
            <a:spLocks noGrp="1"/>
          </p:cNvSpPr>
          <p:nvPr>
            <p:ph idx="1"/>
          </p:nvPr>
        </p:nvSpPr>
        <p:spPr>
          <a:xfrm>
            <a:off x="655321" y="2575034"/>
            <a:ext cx="5120113" cy="3462228"/>
          </a:xfrm>
        </p:spPr>
        <p:txBody>
          <a:bodyPr>
            <a:normAutofit/>
          </a:bodyPr>
          <a:lstStyle/>
          <a:p>
            <a:r>
              <a:rPr lang="en-US" sz="1800" dirty="0"/>
              <a:t>Street Teams Work: </a:t>
            </a:r>
          </a:p>
          <a:p>
            <a:pPr lvl="1"/>
            <a:r>
              <a:rPr lang="en-US" sz="1800" dirty="0"/>
              <a:t>At these stations:</a:t>
            </a:r>
          </a:p>
          <a:p>
            <a:pPr marL="1371600" lvl="2" indent="-457200">
              <a:buFont typeface="+mj-lt"/>
              <a:buAutoNum type="arabicPeriod"/>
            </a:pPr>
            <a:r>
              <a:rPr lang="en-US" sz="1800" dirty="0"/>
              <a:t>34</a:t>
            </a:r>
            <a:r>
              <a:rPr lang="en-US" sz="1800" baseline="30000" dirty="0"/>
              <a:t>th</a:t>
            </a:r>
            <a:r>
              <a:rPr lang="en-US" sz="1800" dirty="0"/>
              <a:t> St Penn Station</a:t>
            </a:r>
          </a:p>
          <a:p>
            <a:pPr marL="1371600" lvl="2" indent="-457200">
              <a:buFont typeface="+mj-lt"/>
              <a:buAutoNum type="arabicPeriod"/>
            </a:pPr>
            <a:r>
              <a:rPr lang="en-US" sz="1800" dirty="0"/>
              <a:t>42</a:t>
            </a:r>
            <a:r>
              <a:rPr lang="en-US" sz="1800" baseline="30000" dirty="0"/>
              <a:t>nd</a:t>
            </a:r>
            <a:r>
              <a:rPr lang="en-US" sz="1800" dirty="0"/>
              <a:t> St - Grand Central Station</a:t>
            </a:r>
          </a:p>
          <a:p>
            <a:pPr marL="1371600" lvl="2" indent="-457200">
              <a:buFont typeface="+mj-lt"/>
              <a:buAutoNum type="arabicPeriod"/>
            </a:pPr>
            <a:r>
              <a:rPr lang="en-US" sz="1800" dirty="0"/>
              <a:t>42</a:t>
            </a:r>
            <a:r>
              <a:rPr lang="en-US" sz="1800" baseline="30000" dirty="0"/>
              <a:t>nd</a:t>
            </a:r>
            <a:r>
              <a:rPr lang="en-US" sz="1800" dirty="0"/>
              <a:t> St</a:t>
            </a:r>
          </a:p>
          <a:p>
            <a:pPr marL="1371600" lvl="2" indent="-457200">
              <a:buFont typeface="+mj-lt"/>
              <a:buAutoNum type="arabicPeriod"/>
            </a:pPr>
            <a:r>
              <a:rPr lang="en-US" sz="1800" dirty="0"/>
              <a:t>34</a:t>
            </a:r>
            <a:r>
              <a:rPr lang="en-US" sz="1800" baseline="30000" dirty="0"/>
              <a:t>th</a:t>
            </a:r>
            <a:r>
              <a:rPr lang="en-US" sz="1800" dirty="0"/>
              <a:t> St - Herald Square</a:t>
            </a:r>
          </a:p>
          <a:p>
            <a:pPr marL="1371600" lvl="2" indent="-457200">
              <a:buFont typeface="+mj-lt"/>
              <a:buAutoNum type="arabicPeriod"/>
            </a:pPr>
            <a:r>
              <a:rPr lang="en-US" sz="1800" dirty="0"/>
              <a:t>23</a:t>
            </a:r>
            <a:r>
              <a:rPr lang="en-US" sz="1800" baseline="30000" dirty="0"/>
              <a:t>rd</a:t>
            </a:r>
            <a:r>
              <a:rPr lang="en-US" sz="1800" dirty="0"/>
              <a:t> St</a:t>
            </a:r>
          </a:p>
          <a:p>
            <a:pPr marL="1371600" lvl="2" indent="-457200">
              <a:buFont typeface="+mj-lt"/>
              <a:buAutoNum type="arabicPeriod"/>
            </a:pPr>
            <a:r>
              <a:rPr lang="en-US" sz="1800" dirty="0"/>
              <a:t>14</a:t>
            </a:r>
            <a:r>
              <a:rPr lang="en-US" sz="1800" baseline="30000" dirty="0"/>
              <a:t>th</a:t>
            </a:r>
            <a:r>
              <a:rPr lang="en-US" sz="1800" dirty="0"/>
              <a:t> St - Union </a:t>
            </a:r>
            <a:r>
              <a:rPr lang="en-US" sz="1800" dirty="0" err="1"/>
              <a:t>Sq</a:t>
            </a:r>
            <a:endParaRPr lang="en-US" sz="1800" dirty="0"/>
          </a:p>
        </p:txBody>
      </p:sp>
      <p:pic>
        <p:nvPicPr>
          <p:cNvPr id="5" name="Picture 4">
            <a:extLst>
              <a:ext uri="{FF2B5EF4-FFF2-40B4-BE49-F238E27FC236}">
                <a16:creationId xmlns:a16="http://schemas.microsoft.com/office/drawing/2014/main" id="{C2AE4D5C-0A8F-074A-9D3C-FEB1E86CD3EF}"/>
              </a:ext>
            </a:extLst>
          </p:cNvPr>
          <p:cNvPicPr>
            <a:picLocks noChangeAspect="1"/>
          </p:cNvPicPr>
          <p:nvPr/>
        </p:nvPicPr>
        <p:blipFill rotWithShape="1">
          <a:blip r:embed="rId3"/>
          <a:srcRect t="1271" b="93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8617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p:cNvSpPr/>
          <p:nvPr/>
        </p:nvSpPr>
        <p:spPr>
          <a:xfrm>
            <a:off x="6199981" y="4024078"/>
            <a:ext cx="5279629" cy="2596481"/>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a:p>
        </p:txBody>
      </p:sp>
      <p:sp>
        <p:nvSpPr>
          <p:cNvPr id="158" name="Rectangle"/>
          <p:cNvSpPr/>
          <p:nvPr/>
        </p:nvSpPr>
        <p:spPr>
          <a:xfrm>
            <a:off x="6199981" y="2273959"/>
            <a:ext cx="5279629" cy="1565425"/>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a:p>
        </p:txBody>
      </p:sp>
      <p:sp>
        <p:nvSpPr>
          <p:cNvPr id="159" name="Rectangle"/>
          <p:cNvSpPr/>
          <p:nvPr/>
        </p:nvSpPr>
        <p:spPr>
          <a:xfrm>
            <a:off x="6199981" y="530189"/>
            <a:ext cx="5279629" cy="1565425"/>
          </a:xfrm>
          <a:prstGeom prst="rect">
            <a:avLst/>
          </a:prstGeom>
          <a:solidFill>
            <a:srgbClr val="6EA5DB"/>
          </a:solidFill>
          <a:ln w="6350">
            <a:solidFill>
              <a:schemeClr val="accent5"/>
            </a:solidFill>
            <a:miter/>
          </a:ln>
        </p:spPr>
        <p:txBody>
          <a:bodyPr lIns="45719" rIns="45719" anchor="ctr"/>
          <a:lstStyle/>
          <a:p>
            <a:pPr>
              <a:defRPr>
                <a:solidFill>
                  <a:srgbClr val="FFFFFF"/>
                </a:solidFill>
              </a:defRPr>
            </a:pPr>
            <a:endParaRPr dirty="0"/>
          </a:p>
        </p:txBody>
      </p:sp>
      <p:sp>
        <p:nvSpPr>
          <p:cNvPr id="160" name="Future Work"/>
          <p:cNvSpPr txBox="1">
            <a:spLocks noGrp="1"/>
          </p:cNvSpPr>
          <p:nvPr>
            <p:ph type="title" idx="4294967295"/>
          </p:nvPr>
        </p:nvSpPr>
        <p:spPr>
          <a:xfrm>
            <a:off x="546100" y="279824"/>
            <a:ext cx="5083622" cy="829768"/>
          </a:xfrm>
          <a:prstGeom prst="rect">
            <a:avLst/>
          </a:prstGeom>
        </p:spPr>
        <p:txBody>
          <a:bodyPr/>
          <a:lstStyle>
            <a:lvl1pPr>
              <a:defRPr b="1">
                <a:latin typeface="+mj-lt"/>
                <a:ea typeface="+mj-ea"/>
                <a:cs typeface="+mj-cs"/>
                <a:sym typeface="Calibri"/>
              </a:defRPr>
            </a:lvl1pPr>
          </a:lstStyle>
          <a:p>
            <a:r>
              <a:rPr dirty="0"/>
              <a:t>Future Work</a:t>
            </a:r>
          </a:p>
        </p:txBody>
      </p:sp>
      <p:pic>
        <p:nvPicPr>
          <p:cNvPr id="161" name="ornate-clock-on-the-underground.jpg" descr="ornate-clock-on-the-underground.jpg"/>
          <p:cNvPicPr>
            <a:picLocks noChangeAspect="1"/>
          </p:cNvPicPr>
          <p:nvPr/>
        </p:nvPicPr>
        <p:blipFill>
          <a:blip r:embed="rId2"/>
          <a:stretch>
            <a:fillRect/>
          </a:stretch>
        </p:blipFill>
        <p:spPr>
          <a:xfrm>
            <a:off x="9581946" y="650120"/>
            <a:ext cx="1767418" cy="1325564"/>
          </a:xfrm>
          <a:prstGeom prst="rect">
            <a:avLst/>
          </a:prstGeom>
          <a:ln w="12700">
            <a:miter lim="400000"/>
          </a:ln>
        </p:spPr>
      </p:pic>
      <p:sp>
        <p:nvSpPr>
          <p:cNvPr id="162" name="Days / Times"/>
          <p:cNvSpPr txBox="1"/>
          <p:nvPr/>
        </p:nvSpPr>
        <p:spPr>
          <a:xfrm>
            <a:off x="6405094" y="1044931"/>
            <a:ext cx="2736774"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b="1"/>
            </a:lvl1pPr>
          </a:lstStyle>
          <a:p>
            <a:r>
              <a:t>Days / Times</a:t>
            </a:r>
          </a:p>
        </p:txBody>
      </p:sp>
      <p:pic>
        <p:nvPicPr>
          <p:cNvPr id="163" name="mixof women.jpg" descr="mixof women.jpg"/>
          <p:cNvPicPr>
            <a:picLocks noChangeAspect="1"/>
          </p:cNvPicPr>
          <p:nvPr/>
        </p:nvPicPr>
        <p:blipFill>
          <a:blip r:embed="rId3"/>
          <a:stretch>
            <a:fillRect/>
          </a:stretch>
        </p:blipFill>
        <p:spPr>
          <a:xfrm>
            <a:off x="9551330" y="2430245"/>
            <a:ext cx="1767419" cy="1175334"/>
          </a:xfrm>
          <a:prstGeom prst="rect">
            <a:avLst/>
          </a:prstGeom>
          <a:ln w="12700">
            <a:miter lim="400000"/>
          </a:ln>
        </p:spPr>
      </p:pic>
      <p:sp>
        <p:nvSpPr>
          <p:cNvPr id="164" name="Demographics"/>
          <p:cNvSpPr txBox="1"/>
          <p:nvPr/>
        </p:nvSpPr>
        <p:spPr>
          <a:xfrm>
            <a:off x="6419160" y="2788701"/>
            <a:ext cx="2576548" cy="53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000" b="1"/>
            </a:lvl1pPr>
          </a:lstStyle>
          <a:p>
            <a:r>
              <a:t>Demographics</a:t>
            </a:r>
          </a:p>
        </p:txBody>
      </p:sp>
      <p:pic>
        <p:nvPicPr>
          <p:cNvPr id="165" name="twitter.jpeg" descr="twitter.jpeg"/>
          <p:cNvPicPr>
            <a:picLocks noChangeAspect="1"/>
          </p:cNvPicPr>
          <p:nvPr/>
        </p:nvPicPr>
        <p:blipFill>
          <a:blip r:embed="rId4"/>
          <a:stretch>
            <a:fillRect/>
          </a:stretch>
        </p:blipFill>
        <p:spPr>
          <a:xfrm>
            <a:off x="9747808" y="5665728"/>
            <a:ext cx="1032049" cy="829768"/>
          </a:xfrm>
          <a:prstGeom prst="rect">
            <a:avLst/>
          </a:prstGeom>
          <a:ln w="12700">
            <a:miter lim="400000"/>
          </a:ln>
        </p:spPr>
      </p:pic>
      <p:pic>
        <p:nvPicPr>
          <p:cNvPr id="166" name="582px-LinkedIn_Logo.svg.png" descr="582px-LinkedIn_Logo.svg.png"/>
          <p:cNvPicPr>
            <a:picLocks noChangeAspect="1"/>
          </p:cNvPicPr>
          <p:nvPr/>
        </p:nvPicPr>
        <p:blipFill>
          <a:blip r:embed="rId5"/>
          <a:stretch>
            <a:fillRect/>
          </a:stretch>
        </p:blipFill>
        <p:spPr>
          <a:xfrm>
            <a:off x="9380122" y="4987375"/>
            <a:ext cx="1767419" cy="479816"/>
          </a:xfrm>
          <a:prstGeom prst="rect">
            <a:avLst/>
          </a:prstGeom>
          <a:ln w="12700">
            <a:miter lim="400000"/>
          </a:ln>
        </p:spPr>
      </p:pic>
      <p:pic>
        <p:nvPicPr>
          <p:cNvPr id="167" name="2880px-Facebook_New_Logo_(2015).svg.png" descr="2880px-Facebook_New_Logo_(2015).svg.png"/>
          <p:cNvPicPr>
            <a:picLocks noChangeAspect="1"/>
          </p:cNvPicPr>
          <p:nvPr/>
        </p:nvPicPr>
        <p:blipFill>
          <a:blip r:embed="rId6"/>
          <a:stretch>
            <a:fillRect/>
          </a:stretch>
        </p:blipFill>
        <p:spPr>
          <a:xfrm>
            <a:off x="9403026" y="4137659"/>
            <a:ext cx="1731665" cy="651178"/>
          </a:xfrm>
          <a:prstGeom prst="rect">
            <a:avLst/>
          </a:prstGeom>
          <a:ln w="12700">
            <a:miter lim="400000"/>
          </a:ln>
        </p:spPr>
      </p:pic>
      <p:sp>
        <p:nvSpPr>
          <p:cNvPr id="168" name="Tech…"/>
          <p:cNvSpPr txBox="1"/>
          <p:nvPr/>
        </p:nvSpPr>
        <p:spPr>
          <a:xfrm>
            <a:off x="6425076" y="4737062"/>
            <a:ext cx="2026814"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000" b="1"/>
            </a:pPr>
            <a:r>
              <a:t>Tech</a:t>
            </a:r>
          </a:p>
          <a:p>
            <a:pPr>
              <a:defRPr sz="3000" b="1"/>
            </a:pPr>
            <a:r>
              <a:t>Companies</a:t>
            </a:r>
          </a:p>
        </p:txBody>
      </p:sp>
      <p:sp>
        <p:nvSpPr>
          <p:cNvPr id="169" name="Target…"/>
          <p:cNvSpPr txBox="1"/>
          <p:nvPr/>
        </p:nvSpPr>
        <p:spPr>
          <a:xfrm>
            <a:off x="546100" y="2186915"/>
            <a:ext cx="1470913" cy="166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400"/>
            </a:pPr>
            <a:r>
              <a:rPr b="1" dirty="0"/>
              <a:t>Target</a:t>
            </a:r>
          </a:p>
          <a:p>
            <a:pPr>
              <a:defRPr sz="3400"/>
            </a:pPr>
            <a:r>
              <a:rPr b="1" dirty="0"/>
              <a:t>Specific</a:t>
            </a:r>
          </a:p>
          <a:p>
            <a:pPr>
              <a:defRPr sz="3400"/>
            </a:pPr>
            <a:r>
              <a:rPr b="1" dirty="0"/>
              <a:t>Areas</a:t>
            </a:r>
          </a:p>
        </p:txBody>
      </p:sp>
      <p:sp>
        <p:nvSpPr>
          <p:cNvPr id="170" name="Arrow"/>
          <p:cNvSpPr/>
          <p:nvPr/>
        </p:nvSpPr>
        <p:spPr>
          <a:xfrm>
            <a:off x="3950706" y="909706"/>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1" name="Arrow"/>
          <p:cNvSpPr/>
          <p:nvPr/>
        </p:nvSpPr>
        <p:spPr>
          <a:xfrm>
            <a:off x="3950706" y="4824087"/>
            <a:ext cx="2008797" cy="806392"/>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172" name="Arrow"/>
          <p:cNvSpPr/>
          <p:nvPr/>
        </p:nvSpPr>
        <p:spPr>
          <a:xfrm>
            <a:off x="3950706" y="2653476"/>
            <a:ext cx="2008797" cy="806391"/>
          </a:xfrm>
          <a:prstGeom prst="rightArrow">
            <a:avLst>
              <a:gd name="adj1" fmla="val 32000"/>
              <a:gd name="adj2" fmla="val 71006"/>
            </a:avLst>
          </a:prstGeom>
          <a:solidFill>
            <a:schemeClr val="accent1">
              <a:satOff val="-3547"/>
              <a:lumOff val="-10352"/>
            </a:schemeClr>
          </a:solidFill>
          <a:ln w="6350">
            <a:solidFill>
              <a:schemeClr val="accent1"/>
            </a:solidFill>
            <a:miter/>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Tree>
    <p:extLst>
      <p:ext uri="{BB962C8B-B14F-4D97-AF65-F5344CB8AC3E}">
        <p14:creationId xmlns:p14="http://schemas.microsoft.com/office/powerpoint/2010/main" val="244870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D7A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75EC06-84BF-1549-B418-A19213A5B4C1}"/>
              </a:ext>
            </a:extLst>
          </p:cNvPr>
          <p:cNvPicPr>
            <a:picLocks noChangeAspect="1"/>
          </p:cNvPicPr>
          <p:nvPr/>
        </p:nvPicPr>
        <p:blipFill>
          <a:blip r:embed="rId3"/>
          <a:stretch>
            <a:fillRect/>
          </a:stretch>
        </p:blipFill>
        <p:spPr>
          <a:xfrm>
            <a:off x="5167206" y="961812"/>
            <a:ext cx="4930987" cy="4930987"/>
          </a:xfrm>
          <a:prstGeom prst="rect">
            <a:avLst/>
          </a:prstGeom>
        </p:spPr>
      </p:pic>
      <p:sp>
        <p:nvSpPr>
          <p:cNvPr id="191" name="Title 1"/>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defRPr b="1">
                <a:latin typeface="+mj-lt"/>
                <a:ea typeface="+mj-ea"/>
                <a:cs typeface="+mj-cs"/>
                <a:sym typeface="Calibri"/>
              </a:defRPr>
            </a:lvl1pPr>
          </a:lstStyle>
          <a:p>
            <a:pPr algn="ctr"/>
            <a:r>
              <a:rPr lang="en-US" sz="2600" kern="1200">
                <a:solidFill>
                  <a:srgbClr val="FFFFFF"/>
                </a:solidFill>
                <a:latin typeface="+mj-lt"/>
                <a:ea typeface="+mj-ea"/>
                <a:cs typeface="+mj-cs"/>
              </a:rPr>
              <a:t>Questions?</a:t>
            </a:r>
          </a:p>
        </p:txBody>
      </p:sp>
    </p:spTree>
    <p:extLst>
      <p:ext uri="{BB962C8B-B14F-4D97-AF65-F5344CB8AC3E}">
        <p14:creationId xmlns:p14="http://schemas.microsoft.com/office/powerpoint/2010/main" val="1123290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1125</Words>
  <Application>Microsoft Macintosh PowerPoint</Application>
  <PresentationFormat>Widescreen</PresentationFormat>
  <Paragraphs>169</Paragraphs>
  <Slides>17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Metis Project 1:  Exploratory Data Analysis (EDA) </vt:lpstr>
      <vt:lpstr>Harnessing Data Analytics to Benefit WomenTechWomenYes International</vt:lpstr>
      <vt:lpstr>Methods</vt:lpstr>
      <vt:lpstr>Results</vt:lpstr>
      <vt:lpstr>NYC Tech Scene</vt:lpstr>
      <vt:lpstr>Results</vt:lpstr>
      <vt:lpstr>Recommendations</vt:lpstr>
      <vt:lpstr>Future Work</vt:lpstr>
      <vt:lpstr>Questions?</vt:lpstr>
      <vt:lpstr>Appendix</vt:lpstr>
      <vt:lpstr>Results</vt:lpstr>
      <vt:lpstr>NYC Tech Scene</vt:lpstr>
      <vt:lpstr>NYC Tech Scene</vt:lpstr>
      <vt:lpstr>NYC Tech Scene</vt:lpstr>
      <vt:lpstr>Weekdays</vt:lpstr>
      <vt:lpstr>PowerPoint Presentation</vt:lpstr>
      <vt:lpstr>NYC Tech Scene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Metis Project 1: EDA of MTA Turnstile for WTWY</dc:title>
  <dc:creator>Sean Davern</dc:creator>
  <cp:lastModifiedBy>Sean Davern</cp:lastModifiedBy>
  <cp:revision>10</cp:revision>
  <dcterms:created xsi:type="dcterms:W3CDTF">2019-09-27T16:59:59Z</dcterms:created>
  <dcterms:modified xsi:type="dcterms:W3CDTF">2019-09-27T19:24:38Z</dcterms:modified>
</cp:coreProperties>
</file>